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257" r:id="rId2"/>
    <p:sldId id="337" r:id="rId3"/>
    <p:sldId id="377" r:id="rId4"/>
    <p:sldId id="292" r:id="rId5"/>
    <p:sldId id="293" r:id="rId6"/>
    <p:sldId id="331" r:id="rId7"/>
    <p:sldId id="332" r:id="rId8"/>
    <p:sldId id="333" r:id="rId9"/>
    <p:sldId id="343" r:id="rId10"/>
    <p:sldId id="344" r:id="rId11"/>
    <p:sldId id="345" r:id="rId12"/>
    <p:sldId id="334" r:id="rId13"/>
    <p:sldId id="296" r:id="rId14"/>
    <p:sldId id="346" r:id="rId15"/>
    <p:sldId id="368" r:id="rId16"/>
    <p:sldId id="369" r:id="rId17"/>
    <p:sldId id="370" r:id="rId18"/>
    <p:sldId id="371" r:id="rId19"/>
    <p:sldId id="372" r:id="rId20"/>
    <p:sldId id="373" r:id="rId21"/>
    <p:sldId id="374" r:id="rId22"/>
    <p:sldId id="375" r:id="rId23"/>
    <p:sldId id="376" r:id="rId24"/>
    <p:sldId id="325" r:id="rId25"/>
    <p:sldId id="326" r:id="rId26"/>
    <p:sldId id="350" r:id="rId27"/>
    <p:sldId id="359" r:id="rId28"/>
    <p:sldId id="378" r:id="rId29"/>
    <p:sldId id="360" r:id="rId30"/>
    <p:sldId id="366" r:id="rId31"/>
    <p:sldId id="313" r:id="rId32"/>
    <p:sldId id="361" r:id="rId33"/>
    <p:sldId id="362" r:id="rId34"/>
    <p:sldId id="379" r:id="rId35"/>
    <p:sldId id="363" r:id="rId36"/>
    <p:sldId id="364" r:id="rId37"/>
    <p:sldId id="318" r:id="rId38"/>
    <p:sldId id="365" r:id="rId39"/>
    <p:sldId id="380" r:id="rId40"/>
    <p:sldId id="385" r:id="rId41"/>
    <p:sldId id="384" r:id="rId42"/>
    <p:sldId id="386" r:id="rId43"/>
    <p:sldId id="381" r:id="rId44"/>
    <p:sldId id="321" r:id="rId45"/>
    <p:sldId id="382" r:id="rId46"/>
    <p:sldId id="388" r:id="rId47"/>
    <p:sldId id="387" r:id="rId48"/>
    <p:sldId id="389" r:id="rId49"/>
    <p:sldId id="390"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1933" autoAdjust="0"/>
  </p:normalViewPr>
  <p:slideViewPr>
    <p:cSldViewPr>
      <p:cViewPr varScale="1">
        <p:scale>
          <a:sx n="70" d="100"/>
          <a:sy n="70" d="100"/>
        </p:scale>
        <p:origin x="1718" y="62"/>
      </p:cViewPr>
      <p:guideLst>
        <p:guide orient="horz" pos="2160"/>
        <p:guide pos="2880"/>
      </p:guideLst>
    </p:cSldViewPr>
  </p:slideViewPr>
  <p:outlineViewPr>
    <p:cViewPr>
      <p:scale>
        <a:sx n="33" d="100"/>
        <a:sy n="33" d="100"/>
      </p:scale>
      <p:origin x="0" y="-749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3786"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FF7C73-3656-4E45-B53F-56091D20C949}" type="datetimeFigureOut">
              <a:rPr lang="en-US" smtClean="0"/>
              <a:pPr/>
              <a:t>9/4/2023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CD59F54-5471-48BE-9B3A-B06BD58C94FF}" type="slidenum">
              <a:rPr lang="en-US" smtClean="0"/>
              <a:pPr/>
              <a:t>‹#›</a:t>
            </a:fld>
            <a:endParaRPr lang="en-US"/>
          </a:p>
        </p:txBody>
      </p:sp>
    </p:spTree>
    <p:extLst>
      <p:ext uri="{BB962C8B-B14F-4D97-AF65-F5344CB8AC3E}">
        <p14:creationId xmlns:p14="http://schemas.microsoft.com/office/powerpoint/2010/main" val="3427928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4</a:t>
            </a:fld>
            <a:endParaRPr lang="en-US"/>
          </a:p>
        </p:txBody>
      </p:sp>
    </p:spTree>
    <p:extLst>
      <p:ext uri="{BB962C8B-B14F-4D97-AF65-F5344CB8AC3E}">
        <p14:creationId xmlns:p14="http://schemas.microsoft.com/office/powerpoint/2010/main" val="3997468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solidFill>
                  <a:srgbClr val="14161A"/>
                </a:solidFill>
              </a:rPr>
              <a:t>( BRCA-1 in a young woman who has at least one first-degree relative with premenopausal breast cancer and another first-degree relative with ovarian cancer</a:t>
            </a:r>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15</a:t>
            </a:fld>
            <a:endParaRPr lang="en-US"/>
          </a:p>
        </p:txBody>
      </p:sp>
    </p:spTree>
    <p:extLst>
      <p:ext uri="{BB962C8B-B14F-4D97-AF65-F5344CB8AC3E}">
        <p14:creationId xmlns:p14="http://schemas.microsoft.com/office/powerpoint/2010/main" val="3407648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Serum markers are often present in small to moderate quantities in the blood of</a:t>
            </a:r>
            <a:r>
              <a:rPr lang="sr-Latn-RS" sz="1200" dirty="0" smtClean="0"/>
              <a:t> </a:t>
            </a:r>
            <a:r>
              <a:rPr lang="en-US" sz="1200" dirty="0" smtClean="0"/>
              <a:t>healthy people and are sometimes significantly increased either in nonmalignant disorders or as a genetic variant. Consequently, the determination of</a:t>
            </a:r>
            <a:r>
              <a:rPr lang="sr-Latn-RS" sz="1200" dirty="0" smtClean="0"/>
              <a:t> </a:t>
            </a:r>
            <a:r>
              <a:rPr lang="en-US" sz="1200" dirty="0" smtClean="0"/>
              <a:t>what constitutes an abnormal blood level is somewhat arbitrary. </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Elevated levels </a:t>
            </a:r>
            <a:r>
              <a:rPr lang="sr-Latn-RS" dirty="0" smtClean="0"/>
              <a:t>CT </a:t>
            </a:r>
            <a:r>
              <a:rPr lang="en-US" dirty="0" smtClean="0"/>
              <a:t>are found in benign conditions.</a:t>
            </a:r>
          </a:p>
          <a:p>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9749111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Elevated blood</a:t>
            </a:r>
            <a:r>
              <a:rPr lang="sr-Latn-RS" dirty="0" smtClean="0"/>
              <a:t> </a:t>
            </a:r>
            <a:r>
              <a:rPr lang="en-US" dirty="0" smtClean="0"/>
              <a:t>levels of CA 125 are also found in lymphomas, liver disease, a variety of inflammatory conditions, benign tumors, and pregnancy.</a:t>
            </a:r>
          </a:p>
          <a:p>
            <a:pPr marL="0" indent="0">
              <a:buNone/>
            </a:pPr>
            <a:r>
              <a:rPr lang="en-US" dirty="0" smtClean="0"/>
              <a:t>Prostate cancer. Men older than 50 years of age should have an annual digital rectal examination and PSA blood level determination.</a:t>
            </a:r>
          </a:p>
          <a:p>
            <a:pPr marL="0" indent="0">
              <a:buNone/>
            </a:pPr>
            <a:r>
              <a:rPr lang="en-US" dirty="0" smtClean="0"/>
              <a:t>e. General screening. Yearly complete blood count is recommended to search for tumor-related iron deficiency anemia and other hematologic problems in older patients.</a:t>
            </a:r>
          </a:p>
          <a:p>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17</a:t>
            </a:fld>
            <a:endParaRPr lang="en-US"/>
          </a:p>
        </p:txBody>
      </p:sp>
    </p:spTree>
    <p:extLst>
      <p:ext uri="{BB962C8B-B14F-4D97-AF65-F5344CB8AC3E}">
        <p14:creationId xmlns:p14="http://schemas.microsoft.com/office/powerpoint/2010/main" val="12769438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Biopsy to confirm the diagnosis and tissue of origin is almost always required when cancer is suspected. </a:t>
            </a:r>
          </a:p>
          <a:p>
            <a:r>
              <a:rPr lang="en-US" dirty="0" smtClean="0"/>
              <a:t>The choice of biopsy site is usually determined by ease of access and degree of invasiveness. If lymphadenopathy is present, fine-needle or core biopsy may reveal the cancer type. Core biopsies or lymph node excision are recommended for diagnosis of lymphomas because preservation of nodal architecture is important for accurate histologic diagnosis. Sometimes an open biopsy is needed. Other biopsy routes include bronchoscopy or </a:t>
            </a:r>
            <a:r>
              <a:rPr lang="en-US" dirty="0" err="1" smtClean="0"/>
              <a:t>mediastinoscopy</a:t>
            </a:r>
            <a:r>
              <a:rPr lang="en-US" dirty="0" smtClean="0"/>
              <a:t> for easily accessible mediastinal or central pulmonary tumors, percutaneous liver biopsy if liver lesions are present, and CT- or ultrasound-guided biopsy of lung or soft tissue masses.</a:t>
            </a:r>
          </a:p>
          <a:p>
            <a:r>
              <a:rPr lang="en-US" dirty="0" smtClean="0"/>
              <a:t>Biopsy by endoscopy – Gastroscopy (esophagus-duodenum) – Colonoscopy (terminal ileum-anus) – Laryngoscopy (pharynx-larynx) – Bronchoscopy (trachea-large bronchi) – Cystoscopy</a:t>
            </a:r>
          </a:p>
          <a:p>
            <a:r>
              <a:rPr lang="en-US" dirty="0" smtClean="0"/>
              <a:t>• Focal lesions (tumor): 2-3 representative samples, from the</a:t>
            </a:r>
          </a:p>
          <a:p>
            <a:r>
              <a:rPr lang="en-US" dirty="0" smtClean="0"/>
              <a:t>periphery or surface of the lesion, not from necrosis</a:t>
            </a:r>
          </a:p>
          <a:p>
            <a:r>
              <a:rPr lang="en-US" dirty="0" smtClean="0"/>
              <a:t>This occurs when a circular piece of tissue is removed from the cervix or </a:t>
            </a:r>
            <a:r>
              <a:rPr lang="en-US" dirty="0" err="1" smtClean="0"/>
              <a:t>scin</a:t>
            </a:r>
            <a:r>
              <a:rPr lang="en-US" dirty="0" smtClean="0"/>
              <a:t>  for evaluation. To perform the procedure, the care team uses a specialized tool that looks like a hollow pen but has a circular scalpel on the end so the sample can be removed with a single movement.</a:t>
            </a:r>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18</a:t>
            </a:fld>
            <a:endParaRPr lang="en-US"/>
          </a:p>
        </p:txBody>
      </p:sp>
    </p:spTree>
    <p:extLst>
      <p:ext uri="{BB962C8B-B14F-4D97-AF65-F5344CB8AC3E}">
        <p14:creationId xmlns:p14="http://schemas.microsoft.com/office/powerpoint/2010/main" val="280828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components are given a number that reflects the absence or presence and extent of the disease. </a:t>
            </a:r>
          </a:p>
          <a:p>
            <a:r>
              <a:rPr lang="en-US" dirty="0" smtClean="0"/>
              <a:t>Evaluation by the </a:t>
            </a:r>
            <a:r>
              <a:rPr lang="en-US" dirty="0" err="1" smtClean="0"/>
              <a:t>TNM</a:t>
            </a:r>
            <a:r>
              <a:rPr lang="en-US" dirty="0" smtClean="0"/>
              <a:t> system can therefore help in the planning of treatment by the oncologist and in monitoring the efficacy of this treatment, as well as giving some indication of prognosis. Moreover, the use of a standardized system facilitates the dissemination of information in the clinical community</a:t>
            </a:r>
          </a:p>
          <a:p>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288242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Sputum cytology, Thoracentesis, Needle biopsy, </a:t>
            </a:r>
            <a:r>
              <a:rPr lang="en-US" dirty="0" err="1" smtClean="0"/>
              <a:t>Transtracheal</a:t>
            </a:r>
            <a:r>
              <a:rPr lang="en-US" dirty="0" smtClean="0"/>
              <a:t> </a:t>
            </a:r>
            <a:r>
              <a:rPr lang="en-US" dirty="0" err="1" smtClean="0"/>
              <a:t>FNA</a:t>
            </a:r>
            <a:r>
              <a:rPr lang="en-US" dirty="0" smtClean="0"/>
              <a:t> or </a:t>
            </a:r>
            <a:r>
              <a:rPr lang="en-US" dirty="0" err="1" smtClean="0"/>
              <a:t>transbronchial</a:t>
            </a:r>
            <a:r>
              <a:rPr lang="en-US" dirty="0" smtClean="0"/>
              <a:t> </a:t>
            </a:r>
            <a:r>
              <a:rPr lang="en-US" dirty="0" err="1" smtClean="0"/>
              <a:t>FNA</a:t>
            </a:r>
            <a:r>
              <a:rPr lang="en-US" dirty="0" smtClean="0"/>
              <a:t>, Bronchoscopy, </a:t>
            </a:r>
            <a:r>
              <a:rPr lang="en-US" dirty="0" err="1" smtClean="0"/>
              <a:t>Mediastinoscopy</a:t>
            </a:r>
            <a:r>
              <a:rPr lang="en-US" dirty="0" smtClean="0"/>
              <a:t> and </a:t>
            </a:r>
            <a:r>
              <a:rPr lang="en-US" dirty="0" err="1" smtClean="0"/>
              <a:t>mediastinotomy</a:t>
            </a:r>
            <a:r>
              <a:rPr lang="en-US" dirty="0" smtClean="0"/>
              <a:t> </a:t>
            </a:r>
          </a:p>
          <a:p>
            <a:endParaRPr lang="en-US" dirty="0" smtClean="0"/>
          </a:p>
          <a:p>
            <a:r>
              <a:rPr lang="en-US" dirty="0" err="1" smtClean="0"/>
              <a:t>FNA</a:t>
            </a:r>
            <a:r>
              <a:rPr lang="en-US" dirty="0" smtClean="0"/>
              <a:t> involves sampling the lesion with the help of a fine needle. The samples can be obtained by ultrasonography, computed tomography-guided transthoracic or </a:t>
            </a:r>
            <a:r>
              <a:rPr lang="en-US" dirty="0" err="1" smtClean="0"/>
              <a:t>transbronchial</a:t>
            </a:r>
            <a:r>
              <a:rPr lang="en-US" dirty="0" smtClean="0"/>
              <a:t> approach. </a:t>
            </a:r>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25</a:t>
            </a:fld>
            <a:endParaRPr lang="en-US"/>
          </a:p>
        </p:txBody>
      </p:sp>
    </p:spTree>
    <p:extLst>
      <p:ext uri="{BB962C8B-B14F-4D97-AF65-F5344CB8AC3E}">
        <p14:creationId xmlns:p14="http://schemas.microsoft.com/office/powerpoint/2010/main" val="19837171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dirty="0" err="1" smtClean="0"/>
              <a:t>aetiology</a:t>
            </a:r>
            <a:r>
              <a:rPr lang="en-US" dirty="0" smtClean="0"/>
              <a:t> of several breast cancers is unknown. Risk factors appear to increase the probability of a woman developing breast cancer :</a:t>
            </a:r>
          </a:p>
          <a:p>
            <a:r>
              <a:rPr lang="en-US" dirty="0" smtClean="0"/>
              <a:t>extremely rare in those under 20 years, however incidence rates increase sharply and become substantial before 50 years.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although only 10% of breast cancer</a:t>
            </a:r>
            <a:r>
              <a:rPr lang="sr-Latn-RS" sz="1200" dirty="0" smtClean="0"/>
              <a:t> </a:t>
            </a:r>
            <a:r>
              <a:rPr lang="en-US" sz="1200" dirty="0" smtClean="0"/>
              <a:t>cases are associated with genetic mutations.</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514530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risk assessment by age 25,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 USA: all women to get screened for breast cancer every other year, from ages 40 to 74 — a major change from their 2016 recommendation for women to start biennial (every other year) mammograms at age 50.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Black women are more likely to be diagnosed with aggressive forms of breast cancer. However, this isn’t new information — we’ve known that Black women are about 40% more likely to die from breast cancer than white women for about 40 years. A number of factors contribute to this disparity,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CEM is a mammography-based technology that uses dual exposures, one at low</a:t>
            </a:r>
          </a:p>
          <a:p>
            <a:r>
              <a:rPr lang="en-US" dirty="0" smtClean="0"/>
              <a:t>energy (26-</a:t>
            </a:r>
            <a:r>
              <a:rPr lang="en-US" dirty="0" err="1" smtClean="0"/>
              <a:t>32kVp</a:t>
            </a:r>
            <a:r>
              <a:rPr lang="en-US" dirty="0" smtClean="0"/>
              <a:t>, similar to standard mammography) and one at high energy (44-</a:t>
            </a:r>
          </a:p>
          <a:p>
            <a:r>
              <a:rPr lang="en-US" dirty="0" err="1" smtClean="0"/>
              <a:t>50kVp</a:t>
            </a:r>
            <a:r>
              <a:rPr lang="en-US" dirty="0" smtClean="0"/>
              <a:t>, above the k-edge of iodine) after intravenous administration of iodine-based</a:t>
            </a:r>
          </a:p>
          <a:p>
            <a:r>
              <a:rPr lang="en-US" dirty="0" smtClean="0"/>
              <a:t>contrast.</a:t>
            </a:r>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29</a:t>
            </a:fld>
            <a:endParaRPr lang="en-US"/>
          </a:p>
        </p:txBody>
      </p:sp>
    </p:spTree>
    <p:extLst>
      <p:ext uri="{BB962C8B-B14F-4D97-AF65-F5344CB8AC3E}">
        <p14:creationId xmlns:p14="http://schemas.microsoft.com/office/powerpoint/2010/main" val="13198566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large number of sexual partners, young age of first intercourse, not using condoms, infections by Chlamydia and HSV-2 and HIV viruses which increases the risk of infection by HPV</a:t>
            </a:r>
          </a:p>
          <a:p>
            <a:r>
              <a:rPr lang="en-US" dirty="0" smtClean="0"/>
              <a:t>Studies have pointed to hormonal changes during pregnancy as possibly making women more susceptible to HPV infection or cancer growth. Another thought is that pregnant women might have weaker immune systems, allowing for HPV infection and cancer growth. </a:t>
            </a:r>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33</a:t>
            </a:fld>
            <a:endParaRPr lang="en-US"/>
          </a:p>
        </p:txBody>
      </p:sp>
    </p:spTree>
    <p:extLst>
      <p:ext uri="{BB962C8B-B14F-4D97-AF65-F5344CB8AC3E}">
        <p14:creationId xmlns:p14="http://schemas.microsoft.com/office/powerpoint/2010/main" val="22770062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large number of sexual partners, young age of first intercourse, not using condoms, infections by Chlamydia and HSV-2 and HIV viruses which increases the risk of infection by HPV</a:t>
            </a:r>
          </a:p>
          <a:p>
            <a:r>
              <a:rPr lang="en-US" dirty="0" smtClean="0"/>
              <a:t>Studies have pointed to hormonal changes during pregnancy as possibly making women more susceptible to HPV infection or cancer growth. Another thought is that pregnant women might have weaker immune systems, allowing for HPV infection and cancer growth. </a:t>
            </a:r>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34</a:t>
            </a:fld>
            <a:endParaRPr lang="en-US"/>
          </a:p>
        </p:txBody>
      </p:sp>
    </p:spTree>
    <p:extLst>
      <p:ext uri="{BB962C8B-B14F-4D97-AF65-F5344CB8AC3E}">
        <p14:creationId xmlns:p14="http://schemas.microsoft.com/office/powerpoint/2010/main" val="2277006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Slide Image Placeholder 1"/>
          <p:cNvSpPr>
            <a:spLocks noGrp="1" noRot="1" noChangeAspect="1" noTextEdit="1"/>
          </p:cNvSpPr>
          <p:nvPr>
            <p:ph type="sldImg"/>
          </p:nvPr>
        </p:nvSpPr>
        <p:spPr bwMode="auto">
          <a:noFill/>
          <a:ln>
            <a:solidFill>
              <a:srgbClr val="000000"/>
            </a:solidFill>
            <a:miter lim="800000"/>
            <a:headEnd/>
            <a:tailEnd/>
          </a:ln>
        </p:spPr>
      </p:sp>
      <p:sp>
        <p:nvSpPr>
          <p:cNvPr id="4382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438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2362EA1-5CA7-4448-B983-E3B99163B171}" type="slidenum">
              <a:rPr lang="en-US" smtClean="0"/>
              <a:pPr/>
              <a:t>6</a:t>
            </a:fld>
            <a:endParaRPr lang="en-US"/>
          </a:p>
        </p:txBody>
      </p:sp>
    </p:spTree>
    <p:extLst>
      <p:ext uri="{BB962C8B-B14F-4D97-AF65-F5344CB8AC3E}">
        <p14:creationId xmlns:p14="http://schemas.microsoft.com/office/powerpoint/2010/main" val="22695352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Those over age 65 who have had regular screening in the past 10 years with normal results and no history of CIN2 or more serious diagnosis within the past 25 years should stop cervical cancer screening. Once stopped, it should not be started again.</a:t>
            </a:r>
          </a:p>
          <a:p>
            <a:r>
              <a:rPr lang="en-US" sz="1200" b="0" i="0" kern="1200" dirty="0" smtClean="0">
                <a:solidFill>
                  <a:schemeClr val="tx1"/>
                </a:solidFill>
                <a:latin typeface="+mn-lt"/>
                <a:ea typeface="+mn-ea"/>
                <a:cs typeface="+mn-cs"/>
              </a:rPr>
              <a:t>People who have had a total hysterectomy (removal of the uterus and cervix) should stop screening (such as Pap tests and HPV tests), unless the hysterectomy was done as a treatment for cervical cancer or serious pre-cancer. </a:t>
            </a:r>
          </a:p>
          <a:p>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36</a:t>
            </a:fld>
            <a:endParaRPr lang="en-US"/>
          </a:p>
        </p:txBody>
      </p:sp>
    </p:spTree>
    <p:extLst>
      <p:ext uri="{BB962C8B-B14F-4D97-AF65-F5344CB8AC3E}">
        <p14:creationId xmlns:p14="http://schemas.microsoft.com/office/powerpoint/2010/main" val="30615547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err="1" smtClean="0">
                <a:solidFill>
                  <a:schemeClr val="tx1"/>
                </a:solidFill>
                <a:latin typeface="+mn-lt"/>
                <a:ea typeface="+mn-ea"/>
                <a:cs typeface="+mn-cs"/>
              </a:rPr>
              <a:t>Papanicolaou</a:t>
            </a:r>
            <a:r>
              <a:rPr lang="en-US" sz="1200" b="0" i="0" kern="1200" dirty="0" smtClean="0">
                <a:solidFill>
                  <a:schemeClr val="tx1"/>
                </a:solidFill>
                <a:latin typeface="+mn-lt"/>
                <a:ea typeface="+mn-ea"/>
                <a:cs typeface="+mn-cs"/>
              </a:rPr>
              <a:t> have grown, into a universally accepted format of cytology reporting.</a:t>
            </a:r>
          </a:p>
          <a:p>
            <a:r>
              <a:rPr lang="en-US" sz="1200" b="0" i="0" kern="1200" dirty="0" smtClean="0">
                <a:solidFill>
                  <a:schemeClr val="tx1"/>
                </a:solidFill>
                <a:latin typeface="+mn-lt"/>
                <a:ea typeface="+mn-ea"/>
                <a:cs typeface="+mn-cs"/>
              </a:rPr>
              <a:t>The Bethesda System (TBS) stands out as a model of standardized reporting in </a:t>
            </a:r>
            <a:r>
              <a:rPr lang="en-US" sz="1200" b="0" i="0" kern="1200" dirty="0" err="1" smtClean="0">
                <a:solidFill>
                  <a:schemeClr val="tx1"/>
                </a:solidFill>
                <a:latin typeface="+mn-lt"/>
                <a:ea typeface="+mn-ea"/>
                <a:cs typeface="+mn-cs"/>
              </a:rPr>
              <a:t>cervicovaginal</a:t>
            </a:r>
            <a:r>
              <a:rPr lang="en-US" sz="1200" b="0" i="0" kern="1200" dirty="0" smtClean="0">
                <a:solidFill>
                  <a:schemeClr val="tx1"/>
                </a:solidFill>
                <a:latin typeface="+mn-lt"/>
                <a:ea typeface="+mn-ea"/>
                <a:cs typeface="+mn-cs"/>
              </a:rPr>
              <a:t> cytology. Apart from its reproducibility, it reflects the most current understanding of cervical cancer. The most important feature is its clinical relevance.</a:t>
            </a:r>
          </a:p>
          <a:p>
            <a:r>
              <a:rPr lang="en-US" sz="1200" b="0" i="0" kern="1200" dirty="0" smtClean="0">
                <a:solidFill>
                  <a:schemeClr val="tx1"/>
                </a:solidFill>
                <a:latin typeface="+mn-lt"/>
                <a:ea typeface="+mn-ea"/>
                <a:cs typeface="+mn-cs"/>
              </a:rPr>
              <a:t>LSIL (encompassing HPV/mild dysplasia/CIN 1)</a:t>
            </a:r>
          </a:p>
          <a:p>
            <a:r>
              <a:rPr lang="en-US" sz="1200" b="0" i="0" kern="1200" dirty="0" smtClean="0">
                <a:solidFill>
                  <a:schemeClr val="tx1"/>
                </a:solidFill>
                <a:latin typeface="+mn-lt"/>
                <a:ea typeface="+mn-ea"/>
                <a:cs typeface="+mn-cs"/>
              </a:rPr>
              <a:t>HSIL (encompassing moderate and severe dysplasia/ CIS/CIN 2 and CIN 3)</a:t>
            </a:r>
          </a:p>
          <a:p>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37</a:t>
            </a:fld>
            <a:endParaRPr lang="en-US"/>
          </a:p>
        </p:txBody>
      </p:sp>
    </p:spTree>
    <p:extLst>
      <p:ext uri="{BB962C8B-B14F-4D97-AF65-F5344CB8AC3E}">
        <p14:creationId xmlns:p14="http://schemas.microsoft.com/office/powerpoint/2010/main" val="27972083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One possible explanation linking diabetes to CRC is </a:t>
            </a:r>
            <a:r>
              <a:rPr lang="en-US" sz="1200" b="0" i="0" kern="1200" dirty="0" err="1" smtClean="0">
                <a:solidFill>
                  <a:schemeClr val="tx1"/>
                </a:solidFill>
                <a:latin typeface="+mn-lt"/>
                <a:ea typeface="+mn-ea"/>
                <a:cs typeface="+mn-cs"/>
              </a:rPr>
              <a:t>hyperinsulinemia</a:t>
            </a:r>
            <a:r>
              <a:rPr lang="en-US" sz="1200" b="0" i="0" kern="1200" dirty="0" smtClean="0">
                <a:solidFill>
                  <a:schemeClr val="tx1"/>
                </a:solidFill>
                <a:latin typeface="+mn-lt"/>
                <a:ea typeface="+mn-ea"/>
                <a:cs typeface="+mn-cs"/>
              </a:rPr>
              <a:t>, because insulin is an important growth factor for colonic mucosal cells and stimulates colonic tumor cells</a:t>
            </a:r>
          </a:p>
          <a:p>
            <a:r>
              <a:rPr lang="en-US" dirty="0" smtClean="0"/>
              <a:t>High temperature cooking (</a:t>
            </a:r>
            <a:r>
              <a:rPr lang="en-US" dirty="0" err="1" smtClean="0"/>
              <a:t>eg</a:t>
            </a:r>
            <a:r>
              <a:rPr lang="en-US" dirty="0" smtClean="0"/>
              <a:t>, barbecuing, pan-frying) has been implicated as contributing to risk, perhaps by the production of </a:t>
            </a:r>
            <a:r>
              <a:rPr lang="en-US" dirty="0" err="1" smtClean="0"/>
              <a:t>polyaromatic</a:t>
            </a:r>
            <a:r>
              <a:rPr lang="en-US" dirty="0" smtClean="0"/>
              <a:t> hydrocarbons and other carcinogens produced from proteins in the charring process. Lean red meat may be associated with less risk </a:t>
            </a:r>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42</a:t>
            </a:fld>
            <a:endParaRPr lang="en-US"/>
          </a:p>
        </p:txBody>
      </p:sp>
    </p:spTree>
    <p:extLst>
      <p:ext uri="{BB962C8B-B14F-4D97-AF65-F5344CB8AC3E}">
        <p14:creationId xmlns:p14="http://schemas.microsoft.com/office/powerpoint/2010/main" val="25209220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Amsterdam criteria are used to identify affected persons who are most likely to benefit from additional genetic evaluation</a:t>
            </a:r>
          </a:p>
          <a:p>
            <a:r>
              <a:rPr lang="en-US" sz="1200" dirty="0" smtClean="0"/>
              <a:t>are used in the diagnosis hereditary non </a:t>
            </a:r>
            <a:r>
              <a:rPr lang="en-US" sz="1200" dirty="0" err="1" smtClean="0"/>
              <a:t>polyposis</a:t>
            </a:r>
            <a:r>
              <a:rPr lang="en-US" sz="1200" dirty="0" smtClean="0"/>
              <a:t> colorectal cancer (HNPCC).</a:t>
            </a:r>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43</a:t>
            </a:fld>
            <a:endParaRPr lang="en-US"/>
          </a:p>
        </p:txBody>
      </p:sp>
    </p:spTree>
    <p:extLst>
      <p:ext uri="{BB962C8B-B14F-4D97-AF65-F5344CB8AC3E}">
        <p14:creationId xmlns:p14="http://schemas.microsoft.com/office/powerpoint/2010/main" val="10387155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Colorectal cancer is the third most common cancer in men and the second most common cancer in women worldwide.</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A family history of colorectal cancer is an independent risk factor, suggesting that inherited DNA sequence variants contribute to the causation of colorectal cancer</a:t>
            </a:r>
          </a:p>
          <a:p>
            <a:r>
              <a:rPr lang="en-US" sz="1200" b="0" i="0" kern="1200" dirty="0" smtClean="0">
                <a:solidFill>
                  <a:schemeClr val="tx1"/>
                </a:solidFill>
                <a:latin typeface="+mn-lt"/>
                <a:ea typeface="+mn-ea"/>
                <a:cs typeface="+mn-cs"/>
              </a:rPr>
              <a:t> the increase in the colorectal cancer rates in several Asian and Eastern European countries may be due to the shift from a traditional lifestyle toward a Westernized lifestyle following by the rapid economic development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Fecal occult blood test is a simple, cheap and noninvasive diagnostic examination. The test reveals hemoglobin in feces, which indicates bleeding from the gastrointestinal tract.</a:t>
            </a:r>
          </a:p>
          <a:p>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45</a:t>
            </a:fld>
            <a:endParaRPr lang="en-US"/>
          </a:p>
        </p:txBody>
      </p:sp>
    </p:spTree>
    <p:extLst>
      <p:ext uri="{BB962C8B-B14F-4D97-AF65-F5344CB8AC3E}">
        <p14:creationId xmlns:p14="http://schemas.microsoft.com/office/powerpoint/2010/main" val="6057976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Colorectal cancer. Digital rectal examination should be performed with routine physical examinations until 50 years of age. After 50 years of age, annual rectal examination and stool for occult blood should be performed, and biannual </a:t>
            </a:r>
            <a:r>
              <a:rPr lang="en-US" dirty="0" err="1" smtClean="0"/>
              <a:t>proctosigmoidoscopy</a:t>
            </a:r>
            <a:r>
              <a:rPr lang="en-US" dirty="0" smtClean="0"/>
              <a:t> should be performed in patients with a history of </a:t>
            </a:r>
            <a:r>
              <a:rPr lang="en-US" dirty="0" err="1" smtClean="0"/>
              <a:t>adenomatous</a:t>
            </a:r>
            <a:r>
              <a:rPr lang="en-US" dirty="0" smtClean="0"/>
              <a:t> polyps.</a:t>
            </a:r>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48</a:t>
            </a:fld>
            <a:endParaRPr lang="en-US"/>
          </a:p>
        </p:txBody>
      </p:sp>
    </p:spTree>
    <p:extLst>
      <p:ext uri="{BB962C8B-B14F-4D97-AF65-F5344CB8AC3E}">
        <p14:creationId xmlns:p14="http://schemas.microsoft.com/office/powerpoint/2010/main" val="1988441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D90BA78D-1FD1-4AE4-ADCE-8E7A9D5C11ED}" type="slidenum">
              <a:rPr lang="en-US" smtClean="0"/>
              <a:pPr/>
              <a:t>7</a:t>
            </a:fld>
            <a:endParaRPr lang="en-US"/>
          </a:p>
        </p:txBody>
      </p:sp>
      <p:sp>
        <p:nvSpPr>
          <p:cNvPr id="4177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77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dirty="0" smtClean="0">
                <a:latin typeface="Arial" pitchFamily="34" charset="0"/>
              </a:rPr>
              <a:t>Differential Diagnoses</a:t>
            </a:r>
          </a:p>
          <a:p>
            <a:pPr eaLnBrk="1" hangingPunct="1"/>
            <a:r>
              <a:rPr lang="en-US" dirty="0" smtClean="0">
                <a:latin typeface="Arial" pitchFamily="34" charset="0"/>
              </a:rPr>
              <a:t>Crohn Disease</a:t>
            </a:r>
          </a:p>
          <a:p>
            <a:pPr eaLnBrk="1" hangingPunct="1"/>
            <a:r>
              <a:rPr lang="en-US" dirty="0" smtClean="0">
                <a:latin typeface="Arial" pitchFamily="34" charset="0"/>
              </a:rPr>
              <a:t>Ileus</a:t>
            </a:r>
          </a:p>
          <a:p>
            <a:pPr eaLnBrk="1" hangingPunct="1"/>
            <a:r>
              <a:rPr lang="en-US" dirty="0" smtClean="0">
                <a:latin typeface="Arial" pitchFamily="34" charset="0"/>
              </a:rPr>
              <a:t>Small Intestinal Diverticulosis</a:t>
            </a:r>
          </a:p>
          <a:p>
            <a:pPr eaLnBrk="1" hangingPunct="1"/>
            <a:r>
              <a:rPr lang="en-US" dirty="0" smtClean="0">
                <a:latin typeface="Arial" pitchFamily="34" charset="0"/>
              </a:rPr>
              <a:t>Ulcerative Colitis</a:t>
            </a:r>
          </a:p>
          <a:p>
            <a:pPr eaLnBrk="1" hangingPunct="1"/>
            <a:endParaRPr lang="en-US" dirty="0">
              <a:latin typeface="Arial" pitchFamily="34" charset="0"/>
            </a:endParaRPr>
          </a:p>
        </p:txBody>
      </p:sp>
    </p:spTree>
    <p:extLst>
      <p:ext uri="{BB962C8B-B14F-4D97-AF65-F5344CB8AC3E}">
        <p14:creationId xmlns:p14="http://schemas.microsoft.com/office/powerpoint/2010/main" val="6663471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Usually symptoms of lung cancer don't appear until the disease is already at an advanced stage. Even when lung cancer does cause symptoms, many people may mistake them for other problems, such as an infection or long-term effects from Smoking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most common symptoms are cough and dyspnea, but the most specific symptom is hemoptysis. Digital clubbing, though rare, is highly predictive of lung cancer. Symptoms can be caused by the local tumor, intrathoracic spread, distant metastases, or paraneoplastic syndromes.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If lung cancer spreads to other parts of the body, it may cause:</a:t>
            </a:r>
          </a:p>
          <a:p>
            <a:r>
              <a:rPr lang="en-US" dirty="0" smtClean="0"/>
              <a:t>● Bone pain (like pain in the back or hips)</a:t>
            </a:r>
          </a:p>
          <a:p>
            <a:r>
              <a:rPr lang="en-US" dirty="0" smtClean="0"/>
              <a:t>Nervous system changes (such as headache, weakness or numbness of an arm or leg, dizziness, balance problems, or seizures), from cancer spread to the brain</a:t>
            </a:r>
          </a:p>
          <a:p>
            <a:r>
              <a:rPr lang="en-US" dirty="0" smtClean="0"/>
              <a:t>●● Yellowing of the skin and eyes (jaundice), from cancer spread to the liver </a:t>
            </a:r>
          </a:p>
          <a:p>
            <a:r>
              <a:rPr lang="en-US" dirty="0" smtClean="0"/>
              <a:t>Swelling of lymph nodes (collection of immune system cells) such as those in the neck or above the collarbone</a:t>
            </a:r>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8</a:t>
            </a:fld>
            <a:endParaRPr lang="en-US"/>
          </a:p>
        </p:txBody>
      </p:sp>
    </p:spTree>
    <p:extLst>
      <p:ext uri="{BB962C8B-B14F-4D97-AF65-F5344CB8AC3E}">
        <p14:creationId xmlns:p14="http://schemas.microsoft.com/office/powerpoint/2010/main" val="25448453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Some lung cancers can cause syndromes, which are groups of specific symptoms. Cancers of the upper part of the lungs are sometimes called </a:t>
            </a:r>
            <a:r>
              <a:rPr lang="en-US" sz="1200" dirty="0" err="1" smtClean="0"/>
              <a:t>Pancoast</a:t>
            </a:r>
            <a:r>
              <a:rPr lang="en-US" sz="1200" dirty="0" smtClean="0"/>
              <a:t> tumors. </a:t>
            </a:r>
          </a:p>
          <a:p>
            <a:r>
              <a:rPr lang="en-US" dirty="0" smtClean="0"/>
              <a:t>Some lung cancers make hormone-like substances that enter the bloodstream and cause problems with distant tissues and organs, even though the cancer has not spread to those places. These problems are called paraneoplastic syndromes. Paraneoplastic syndromes can happen with any lung cancer but are more often associated with SCLC</a:t>
            </a:r>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9</a:t>
            </a:fld>
            <a:endParaRPr lang="en-US"/>
          </a:p>
        </p:txBody>
      </p:sp>
    </p:spTree>
    <p:extLst>
      <p:ext uri="{BB962C8B-B14F-4D97-AF65-F5344CB8AC3E}">
        <p14:creationId xmlns:p14="http://schemas.microsoft.com/office/powerpoint/2010/main" val="19777341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Patients exposed to sunlight, especially light-complexioned patients, should search for new moles, changes in old moles, and scaly patches on the skin.</a:t>
            </a:r>
          </a:p>
          <a:p>
            <a:r>
              <a:rPr lang="en-US" dirty="0" smtClean="0"/>
              <a:t>c. Other signs of cancer must be reported to the physician without delay, including blood in the urine or stools, sores in the mouth or skin that do not heal,</a:t>
            </a:r>
          </a:p>
          <a:p>
            <a:r>
              <a:rPr lang="en-US" dirty="0" smtClean="0"/>
              <a:t>unexplained weight loss, or tissue masses.</a:t>
            </a:r>
          </a:p>
          <a:p>
            <a:r>
              <a:rPr lang="en-US" dirty="0" smtClean="0"/>
              <a:t>2. Screening. Unless the patient reports a specific symptom, most screening procedures are fruitless. Certain procedures have been found adequate to detect potentially curable cancers in asymptomatic people in a cost-effective manner</a:t>
            </a:r>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10</a:t>
            </a:fld>
            <a:endParaRPr lang="en-US"/>
          </a:p>
        </p:txBody>
      </p:sp>
    </p:spTree>
    <p:extLst>
      <p:ext uri="{BB962C8B-B14F-4D97-AF65-F5344CB8AC3E}">
        <p14:creationId xmlns:p14="http://schemas.microsoft.com/office/powerpoint/2010/main" val="2502418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Patients must be aware of specific cancer symptoms, understand the urgency of these symptoms, overcome fear or stigma associated with cancer and be able to access primary care</a:t>
            </a:r>
          </a:p>
          <a:p>
            <a:r>
              <a:rPr lang="en-US" dirty="0" smtClean="0"/>
              <a:t>The second step, “clinical evaluation, diagnosis and staging” can be classified into three components: accurate clinical diagnosis; diagnostic testing and staging; </a:t>
            </a:r>
            <a:r>
              <a:rPr lang="en-US" dirty="0" err="1" smtClean="0"/>
              <a:t>andreferral</a:t>
            </a:r>
            <a:r>
              <a:rPr lang="en-US" dirty="0" smtClean="0"/>
              <a:t> for treatment. This step is also known as the diagnostic interval</a:t>
            </a:r>
          </a:p>
          <a:p>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11</a:t>
            </a:fld>
            <a:endParaRPr lang="en-US"/>
          </a:p>
        </p:txBody>
      </p:sp>
    </p:spTree>
    <p:extLst>
      <p:ext uri="{BB962C8B-B14F-4D97-AF65-F5344CB8AC3E}">
        <p14:creationId xmlns:p14="http://schemas.microsoft.com/office/powerpoint/2010/main" val="16189336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Explaining a cancer diagnosis, including the type and stage of the cancer. Talking about all treatment options and your treatment choice. Delivering quality and compassionate care. Helping you manage symptoms and side effects of cancer and its treatment.</a:t>
            </a:r>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12</a:t>
            </a:fld>
            <a:endParaRPr lang="en-US"/>
          </a:p>
        </p:txBody>
      </p:sp>
    </p:spTree>
    <p:extLst>
      <p:ext uri="{BB962C8B-B14F-4D97-AF65-F5344CB8AC3E}">
        <p14:creationId xmlns:p14="http://schemas.microsoft.com/office/powerpoint/2010/main" val="14849972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Recommended laboratory workup for diagnosis of malignancy</a:t>
            </a:r>
          </a:p>
          <a:p>
            <a:r>
              <a:rPr lang="en-US" dirty="0" smtClean="0"/>
              <a:t>Complete blood count</a:t>
            </a:r>
          </a:p>
          <a:p>
            <a:r>
              <a:rPr lang="en-US" dirty="0" smtClean="0"/>
              <a:t>Creatinine level</a:t>
            </a:r>
          </a:p>
          <a:p>
            <a:r>
              <a:rPr lang="en-US" dirty="0" smtClean="0"/>
              <a:t>Electrolyte level</a:t>
            </a:r>
          </a:p>
          <a:p>
            <a:r>
              <a:rPr lang="en-US" dirty="0" smtClean="0"/>
              <a:t>Calcium, magnesium, and phosphate levels</a:t>
            </a:r>
          </a:p>
          <a:p>
            <a:r>
              <a:rPr lang="en-US" dirty="0" smtClean="0"/>
              <a:t>Liver function test, including albumin level test</a:t>
            </a:r>
          </a:p>
          <a:p>
            <a:r>
              <a:rPr lang="en-US" dirty="0" smtClean="0"/>
              <a:t>International normalized ratio test</a:t>
            </a:r>
          </a:p>
          <a:p>
            <a:r>
              <a:rPr lang="en-US" dirty="0" smtClean="0"/>
              <a:t>Lactate dehydrogenase level</a:t>
            </a:r>
          </a:p>
          <a:p>
            <a:r>
              <a:rPr lang="en-US" dirty="0" smtClean="0"/>
              <a:t>Serum protein electrophoresis, if clinically indicated</a:t>
            </a:r>
          </a:p>
          <a:p>
            <a:r>
              <a:rPr lang="en-US" dirty="0" err="1" smtClean="0"/>
              <a:t>Tumour</a:t>
            </a:r>
            <a:r>
              <a:rPr lang="en-US" dirty="0" smtClean="0"/>
              <a:t> markers as appropriate</a:t>
            </a:r>
            <a:endParaRPr lang="en-US" dirty="0"/>
          </a:p>
        </p:txBody>
      </p:sp>
      <p:sp>
        <p:nvSpPr>
          <p:cNvPr id="4" name="Slide Number Placeholder 3"/>
          <p:cNvSpPr>
            <a:spLocks noGrp="1"/>
          </p:cNvSpPr>
          <p:nvPr>
            <p:ph type="sldNum" sz="quarter" idx="10"/>
          </p:nvPr>
        </p:nvSpPr>
        <p:spPr/>
        <p:txBody>
          <a:bodyPr/>
          <a:lstStyle/>
          <a:p>
            <a:fld id="{FCD59F54-5471-48BE-9B3A-B06BD58C94FF}" type="slidenum">
              <a:rPr lang="en-US" smtClean="0"/>
              <a:pPr/>
              <a:t>14</a:t>
            </a:fld>
            <a:endParaRPr lang="en-US"/>
          </a:p>
        </p:txBody>
      </p:sp>
    </p:spTree>
    <p:extLst>
      <p:ext uri="{BB962C8B-B14F-4D97-AF65-F5344CB8AC3E}">
        <p14:creationId xmlns:p14="http://schemas.microsoft.com/office/powerpoint/2010/main" val="31578281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9/4/2023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4"/>
          <p:cNvSpPr>
            <a:spLocks noChangeArrowheads="1"/>
          </p:cNvSpPr>
          <p:nvPr/>
        </p:nvSpPr>
        <p:spPr bwMode="auto">
          <a:xfrm>
            <a:off x="304800" y="2743200"/>
            <a:ext cx="8534400" cy="1200329"/>
          </a:xfrm>
          <a:prstGeom prst="rect">
            <a:avLst/>
          </a:prstGeom>
          <a:noFill/>
          <a:ln w="9525">
            <a:noFill/>
            <a:miter lim="800000"/>
            <a:headEnd/>
            <a:tailEnd/>
          </a:ln>
          <a:effectLst/>
        </p:spPr>
        <p:txBody>
          <a:bodyPr wrap="square">
            <a:spAutoFit/>
          </a:bodyPr>
          <a:lstStyle/>
          <a:p>
            <a:pPr algn="ctr"/>
            <a:r>
              <a:rPr lang="en-US" sz="3600" b="1" dirty="0"/>
              <a:t>BASIC PRINCIPLES OF DIAGNOSIS</a:t>
            </a:r>
          </a:p>
          <a:p>
            <a:pPr algn="ctr"/>
            <a:r>
              <a:rPr lang="en-US" sz="3600" b="1" dirty="0" smtClean="0"/>
              <a:t>MALIGNANT DISEASES</a:t>
            </a:r>
            <a:endParaRPr lang="en-US" sz="3600" b="1" dirty="0"/>
          </a:p>
        </p:txBody>
      </p:sp>
      <p:pic>
        <p:nvPicPr>
          <p:cNvPr id="4" name="Picture 2"/>
          <p:cNvPicPr>
            <a:picLocks noChangeAspect="1" noChangeArrowheads="1"/>
          </p:cNvPicPr>
          <p:nvPr/>
        </p:nvPicPr>
        <p:blipFill>
          <a:blip r:embed="rId2"/>
          <a:srcRect/>
          <a:stretch>
            <a:fillRect/>
          </a:stretch>
        </p:blipFill>
        <p:spPr bwMode="auto">
          <a:xfrm>
            <a:off x="457200" y="304800"/>
            <a:ext cx="1123950" cy="1428750"/>
          </a:xfrm>
          <a:prstGeom prst="rect">
            <a:avLst/>
          </a:prstGeom>
          <a:noFill/>
          <a:ln w="9525">
            <a:noFill/>
            <a:miter lim="800000"/>
            <a:headEnd/>
            <a:tailEnd/>
          </a:ln>
        </p:spPr>
      </p:pic>
      <p:sp>
        <p:nvSpPr>
          <p:cNvPr id="5" name="Rectangle 1"/>
          <p:cNvSpPr>
            <a:spLocks noChangeArrowheads="1"/>
          </p:cNvSpPr>
          <p:nvPr/>
        </p:nvSpPr>
        <p:spPr bwMode="auto">
          <a:xfrm>
            <a:off x="2799081" y="807423"/>
            <a:ext cx="2502160" cy="584775"/>
          </a:xfrm>
          <a:prstGeom prst="rect">
            <a:avLst/>
          </a:prstGeom>
          <a:noFill/>
          <a:ln w="9525">
            <a:noFill/>
            <a:miter lim="800000"/>
            <a:headEnd/>
            <a:tailEnd/>
          </a:ln>
        </p:spPr>
        <p:txBody>
          <a:bodyPr wrap="none" anchor="ctr">
            <a:spAutoFit/>
          </a:bodyPr>
          <a:lstStyle/>
          <a:p>
            <a:pPr algn="ctr"/>
            <a:r>
              <a:rPr lang="en-US" sz="1600" b="1" dirty="0">
                <a:latin typeface="Calibri" pitchFamily="34" charset="0"/>
                <a:cs typeface="Times New Roman" pitchFamily="18" charset="0"/>
              </a:rPr>
              <a:t>Faculty of Medical Sciences</a:t>
            </a:r>
          </a:p>
          <a:p>
            <a:pPr algn="ctr"/>
            <a:r>
              <a:rPr lang="en-US" sz="1600" b="1" dirty="0">
                <a:latin typeface="Calibri" pitchFamily="34" charset="0"/>
                <a:cs typeface="Times New Roman" pitchFamily="18" charset="0"/>
              </a:rPr>
              <a:t>University of </a:t>
            </a:r>
            <a:r>
              <a:rPr lang="en-US" sz="1600" b="1" dirty="0" err="1">
                <a:latin typeface="Calibri" pitchFamily="34" charset="0"/>
                <a:cs typeface="Times New Roman" pitchFamily="18" charset="0"/>
              </a:rPr>
              <a:t>Kragujevac</a:t>
            </a:r>
            <a:endParaRPr lang="en-US" sz="2000" b="1" dirty="0">
              <a:latin typeface="Calibri" pitchFamily="34" charset="0"/>
            </a:endParaRPr>
          </a:p>
        </p:txBody>
      </p:sp>
      <p:pic>
        <p:nvPicPr>
          <p:cNvPr id="8" name="Picture 3"/>
          <p:cNvPicPr>
            <a:picLocks noChangeAspect="1" noChangeArrowheads="1"/>
          </p:cNvPicPr>
          <p:nvPr/>
        </p:nvPicPr>
        <p:blipFill>
          <a:blip r:embed="rId3"/>
          <a:srcRect/>
          <a:stretch>
            <a:fillRect/>
          </a:stretch>
        </p:blipFill>
        <p:spPr bwMode="auto">
          <a:xfrm>
            <a:off x="7467600" y="533400"/>
            <a:ext cx="923925" cy="114300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733800"/>
            <a:ext cx="8686800" cy="2895600"/>
          </a:xfrm>
        </p:spPr>
        <p:txBody>
          <a:bodyPr>
            <a:normAutofit fontScale="70000" lnSpcReduction="20000"/>
          </a:bodyPr>
          <a:lstStyle/>
          <a:p>
            <a:r>
              <a:rPr lang="en-US" dirty="0"/>
              <a:t>Early diagnosis is defined as the </a:t>
            </a:r>
            <a:r>
              <a:rPr lang="en-US" dirty="0" smtClean="0"/>
              <a:t>early identification </a:t>
            </a:r>
            <a:r>
              <a:rPr lang="en-US" dirty="0"/>
              <a:t>of cancer in patients who </a:t>
            </a:r>
            <a:r>
              <a:rPr lang="en-US" dirty="0" smtClean="0"/>
              <a:t>have symptoms </a:t>
            </a:r>
            <a:r>
              <a:rPr lang="en-US" dirty="0"/>
              <a:t>of the disease. </a:t>
            </a:r>
            <a:endParaRPr lang="en-US" dirty="0" smtClean="0"/>
          </a:p>
          <a:p>
            <a:r>
              <a:rPr lang="en-US" dirty="0" smtClean="0"/>
              <a:t>Cancer </a:t>
            </a:r>
            <a:r>
              <a:rPr lang="en-US" dirty="0"/>
              <a:t>screening that seeks to </a:t>
            </a:r>
            <a:r>
              <a:rPr lang="en-US" dirty="0" smtClean="0"/>
              <a:t>identify unrecognized </a:t>
            </a:r>
            <a:r>
              <a:rPr lang="en-US" dirty="0"/>
              <a:t>(pre-clinical) cancer or </a:t>
            </a:r>
            <a:r>
              <a:rPr lang="en-US" dirty="0" smtClean="0"/>
              <a:t>pre-cancerous </a:t>
            </a:r>
            <a:r>
              <a:rPr lang="en-US" dirty="0"/>
              <a:t>lesions in an apparently </a:t>
            </a:r>
            <a:r>
              <a:rPr lang="en-US" dirty="0" smtClean="0"/>
              <a:t>healthy target population. </a:t>
            </a:r>
          </a:p>
          <a:p>
            <a:r>
              <a:rPr lang="en-US" dirty="0" smtClean="0"/>
              <a:t>Cancer </a:t>
            </a:r>
            <a:r>
              <a:rPr lang="en-US" dirty="0"/>
              <a:t>early diagnosis and screening are both </a:t>
            </a:r>
            <a:r>
              <a:rPr lang="en-US" dirty="0" smtClean="0"/>
              <a:t>important components </a:t>
            </a:r>
            <a:r>
              <a:rPr lang="en-US" dirty="0"/>
              <a:t>of comprehensive cancer control, but are fundamentally different in </a:t>
            </a:r>
            <a:r>
              <a:rPr lang="en-US" dirty="0" smtClean="0"/>
              <a:t>resource and </a:t>
            </a:r>
            <a:r>
              <a:rPr lang="en-US" dirty="0"/>
              <a:t>infrastructure requirements, impact and cost.</a:t>
            </a:r>
          </a:p>
        </p:txBody>
      </p:sp>
      <p:pic>
        <p:nvPicPr>
          <p:cNvPr id="4" name="Picture 3"/>
          <p:cNvPicPr>
            <a:picLocks noChangeAspect="1"/>
          </p:cNvPicPr>
          <p:nvPr/>
        </p:nvPicPr>
        <p:blipFill rotWithShape="1">
          <a:blip r:embed="rId3"/>
          <a:srcRect l="34166" t="27778" r="15833" b="30741"/>
          <a:stretch/>
        </p:blipFill>
        <p:spPr>
          <a:xfrm>
            <a:off x="1524000" y="228600"/>
            <a:ext cx="7347857" cy="3429000"/>
          </a:xfrm>
          <a:prstGeom prst="rect">
            <a:avLst/>
          </a:prstGeom>
        </p:spPr>
      </p:pic>
      <p:pic>
        <p:nvPicPr>
          <p:cNvPr id="5" name="Picture 4"/>
          <p:cNvPicPr>
            <a:picLocks noChangeAspect="1"/>
          </p:cNvPicPr>
          <p:nvPr/>
        </p:nvPicPr>
        <p:blipFill>
          <a:blip r:embed="rId4" cstate="print"/>
          <a:stretch>
            <a:fillRect/>
          </a:stretch>
        </p:blipFill>
        <p:spPr>
          <a:xfrm>
            <a:off x="127000" y="1600200"/>
            <a:ext cx="1371600" cy="1097012"/>
          </a:xfrm>
          <a:prstGeom prst="rect">
            <a:avLst/>
          </a:prstGeom>
        </p:spPr>
      </p:pic>
    </p:spTree>
    <p:extLst>
      <p:ext uri="{BB962C8B-B14F-4D97-AF65-F5344CB8AC3E}">
        <p14:creationId xmlns:p14="http://schemas.microsoft.com/office/powerpoint/2010/main" val="5654079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sz="3600" dirty="0"/>
              <a:t>STEPS OF EARLY DIAGNOSIS</a:t>
            </a:r>
          </a:p>
        </p:txBody>
      </p:sp>
      <p:pic>
        <p:nvPicPr>
          <p:cNvPr id="4" name="Content Placeholder 3"/>
          <p:cNvPicPr>
            <a:picLocks noGrp="1" noChangeAspect="1"/>
          </p:cNvPicPr>
          <p:nvPr>
            <p:ph idx="1"/>
          </p:nvPr>
        </p:nvPicPr>
        <p:blipFill rotWithShape="1">
          <a:blip r:embed="rId3"/>
          <a:srcRect l="35794" t="25255" r="24430" b="34338"/>
          <a:stretch/>
        </p:blipFill>
        <p:spPr>
          <a:xfrm>
            <a:off x="838200" y="1676400"/>
            <a:ext cx="7620000" cy="4354286"/>
          </a:xfrm>
          <a:prstGeom prst="rect">
            <a:avLst/>
          </a:prstGeom>
        </p:spPr>
      </p:pic>
    </p:spTree>
    <p:extLst>
      <p:ext uri="{BB962C8B-B14F-4D97-AF65-F5344CB8AC3E}">
        <p14:creationId xmlns:p14="http://schemas.microsoft.com/office/powerpoint/2010/main" val="30652635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200" b="1" dirty="0" smtClean="0"/>
              <a:t>What should oncologist addres</a:t>
            </a:r>
            <a:r>
              <a:rPr lang="en-US" sz="3200" b="1" dirty="0" smtClean="0"/>
              <a:t>s</a:t>
            </a:r>
            <a:r>
              <a:rPr lang="sr-Latn-RS" sz="3200" b="1" dirty="0" smtClean="0"/>
              <a:t> for each cancer patients?</a:t>
            </a:r>
            <a:endParaRPr lang="en-US" sz="3200" b="1" dirty="0"/>
          </a:p>
        </p:txBody>
      </p:sp>
      <p:sp>
        <p:nvSpPr>
          <p:cNvPr id="3" name="Content Placeholder 2"/>
          <p:cNvSpPr>
            <a:spLocks noGrp="1"/>
          </p:cNvSpPr>
          <p:nvPr>
            <p:ph sz="half" idx="2"/>
          </p:nvPr>
        </p:nvSpPr>
        <p:spPr/>
        <p:txBody>
          <a:bodyPr>
            <a:normAutofit fontScale="92500"/>
          </a:bodyPr>
          <a:lstStyle/>
          <a:p>
            <a:r>
              <a:rPr lang="sr-Latn-RS" dirty="0" smtClean="0"/>
              <a:t>Is diagnosis confirmed (clinicaly, laboratory , patohystologicaly)</a:t>
            </a:r>
            <a:r>
              <a:rPr lang="en-US" dirty="0" smtClean="0"/>
              <a:t>?</a:t>
            </a:r>
            <a:endParaRPr lang="sr-Latn-RS" dirty="0" smtClean="0"/>
          </a:p>
          <a:p>
            <a:r>
              <a:rPr lang="sr-Latn-RS" dirty="0" smtClean="0"/>
              <a:t>W</a:t>
            </a:r>
            <a:r>
              <a:rPr lang="en-US" dirty="0" smtClean="0"/>
              <a:t>h</a:t>
            </a:r>
            <a:r>
              <a:rPr lang="sr-Latn-RS" dirty="0" smtClean="0"/>
              <a:t>a</a:t>
            </a:r>
            <a:r>
              <a:rPr lang="en-US" dirty="0" smtClean="0"/>
              <a:t>t</a:t>
            </a:r>
            <a:r>
              <a:rPr lang="sr-Latn-RS" dirty="0" smtClean="0"/>
              <a:t> is the stage of disease</a:t>
            </a:r>
            <a:r>
              <a:rPr lang="en-US" dirty="0" smtClean="0"/>
              <a:t>?</a:t>
            </a:r>
            <a:endParaRPr lang="sr-Latn-RS" dirty="0" smtClean="0"/>
          </a:p>
          <a:p>
            <a:r>
              <a:rPr lang="sr-Latn-RS" dirty="0" smtClean="0"/>
              <a:t>Can this patient be cured?</a:t>
            </a:r>
          </a:p>
          <a:p>
            <a:r>
              <a:rPr lang="sr-Latn-RS" dirty="0" smtClean="0"/>
              <a:t>If the disease not curable, what is the best aproach to help patient?</a:t>
            </a:r>
          </a:p>
          <a:p>
            <a:pPr marL="0" indent="0">
              <a:buNone/>
            </a:pPr>
            <a:endParaRPr lang="sr-Latn-RS" dirty="0"/>
          </a:p>
          <a:p>
            <a:endParaRPr lang="en-US" dirty="0"/>
          </a:p>
        </p:txBody>
      </p:sp>
      <p:pic>
        <p:nvPicPr>
          <p:cNvPr id="63489" name="Picture 1"/>
          <p:cNvPicPr>
            <a:picLocks noGrp="1" noChangeAspect="1" noChangeArrowheads="1"/>
          </p:cNvPicPr>
          <p:nvPr>
            <p:ph sz="half" idx="1"/>
          </p:nvPr>
        </p:nvPicPr>
        <p:blipFill>
          <a:blip r:embed="rId3"/>
          <a:srcRect/>
          <a:stretch>
            <a:fillRect/>
          </a:stretch>
        </p:blipFill>
        <p:spPr bwMode="auto">
          <a:xfrm>
            <a:off x="172115" y="2899250"/>
            <a:ext cx="4209385" cy="2129949"/>
          </a:xfrm>
          <a:prstGeom prst="rect">
            <a:avLst/>
          </a:prstGeom>
          <a:noFill/>
          <a:ln w="9525">
            <a:noFill/>
            <a:miter lim="800000"/>
            <a:headEnd/>
            <a:tailEnd/>
          </a:ln>
          <a:effectLst/>
        </p:spPr>
      </p:pic>
    </p:spTree>
    <p:extLst>
      <p:ext uri="{BB962C8B-B14F-4D97-AF65-F5344CB8AC3E}">
        <p14:creationId xmlns:p14="http://schemas.microsoft.com/office/powerpoint/2010/main" val="27538297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219200"/>
            <a:ext cx="8229600" cy="4525963"/>
          </a:xfrm>
        </p:spPr>
        <p:txBody>
          <a:bodyPr>
            <a:normAutofit fontScale="77500" lnSpcReduction="20000"/>
          </a:bodyPr>
          <a:lstStyle/>
          <a:p>
            <a:r>
              <a:rPr lang="en-US" dirty="0"/>
              <a:t>The diagnosis of malignant disease is divided into clinical and cytological/histological</a:t>
            </a:r>
          </a:p>
          <a:p>
            <a:endParaRPr lang="en-US" dirty="0"/>
          </a:p>
          <a:p>
            <a:r>
              <a:rPr lang="en-US" dirty="0"/>
              <a:t>Clinical diagnosis aims to determine the localization, as well as the local, regional and systemic extension of the disease</a:t>
            </a:r>
          </a:p>
          <a:p>
            <a:endParaRPr lang="en-US" dirty="0"/>
          </a:p>
          <a:p>
            <a:r>
              <a:rPr lang="en-US" dirty="0"/>
              <a:t>Cytological/histological diagnosis aims (in addition to the goals of clinical diagnosis) to definitively confirm the existence of a malignant disease, determine the histological type of the tumor and the degree of its differentiation</a:t>
            </a:r>
          </a:p>
          <a:p>
            <a:endParaRPr lang="en-US" dirty="0"/>
          </a:p>
          <a:p>
            <a:r>
              <a:rPr lang="en-US" dirty="0"/>
              <a:t>The diagnosis of malignant disease is complete only when we have both diagnoses</a:t>
            </a:r>
          </a:p>
        </p:txBody>
      </p:sp>
      <p:sp>
        <p:nvSpPr>
          <p:cNvPr id="3" name="Title 2"/>
          <p:cNvSpPr>
            <a:spLocks noGrp="1"/>
          </p:cNvSpPr>
          <p:nvPr>
            <p:ph type="title"/>
          </p:nvPr>
        </p:nvSpPr>
        <p:spPr>
          <a:xfrm>
            <a:off x="465667" y="152400"/>
            <a:ext cx="8229600" cy="563562"/>
          </a:xfrm>
        </p:spPr>
        <p:txBody>
          <a:bodyPr>
            <a:noAutofit/>
          </a:bodyPr>
          <a:lstStyle/>
          <a:p>
            <a:r>
              <a:rPr lang="en-US" sz="3200" b="1" dirty="0"/>
              <a:t>The diagnosis of malignant disease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US" sz="3200" b="1" dirty="0">
                <a:solidFill>
                  <a:prstClr val="black"/>
                </a:solidFill>
              </a:rPr>
              <a:t>The diagnosis of malignant disease </a:t>
            </a:r>
            <a:endParaRPr lang="en-US" sz="3200" b="1" dirty="0"/>
          </a:p>
        </p:txBody>
      </p:sp>
      <p:sp>
        <p:nvSpPr>
          <p:cNvPr id="3" name="Content Placeholder 2"/>
          <p:cNvSpPr>
            <a:spLocks noGrp="1"/>
          </p:cNvSpPr>
          <p:nvPr>
            <p:ph idx="1"/>
          </p:nvPr>
        </p:nvSpPr>
        <p:spPr>
          <a:xfrm>
            <a:off x="457200" y="1600201"/>
            <a:ext cx="8229600" cy="4267199"/>
          </a:xfrm>
        </p:spPr>
        <p:txBody>
          <a:bodyPr>
            <a:normAutofit fontScale="70000" lnSpcReduction="20000"/>
          </a:bodyPr>
          <a:lstStyle/>
          <a:p>
            <a:pPr>
              <a:lnSpc>
                <a:spcPct val="170000"/>
              </a:lnSpc>
            </a:pPr>
            <a:r>
              <a:rPr lang="en-US" sz="2800" dirty="0" smtClean="0"/>
              <a:t>Anamnesis</a:t>
            </a:r>
          </a:p>
          <a:p>
            <a:pPr>
              <a:lnSpc>
                <a:spcPct val="170000"/>
              </a:lnSpc>
            </a:pPr>
            <a:r>
              <a:rPr lang="en-US" sz="2800" dirty="0" smtClean="0"/>
              <a:t> family health history </a:t>
            </a:r>
          </a:p>
          <a:p>
            <a:pPr>
              <a:lnSpc>
                <a:spcPct val="170000"/>
              </a:lnSpc>
            </a:pPr>
            <a:r>
              <a:rPr lang="en-US" sz="2800" dirty="0" smtClean="0"/>
              <a:t>physical examination</a:t>
            </a:r>
          </a:p>
          <a:p>
            <a:pPr>
              <a:lnSpc>
                <a:spcPct val="170000"/>
              </a:lnSpc>
            </a:pPr>
            <a:r>
              <a:rPr lang="en-US" sz="2800" dirty="0"/>
              <a:t>laboratory workup </a:t>
            </a:r>
            <a:endParaRPr lang="en-US" sz="2800" dirty="0" smtClean="0"/>
          </a:p>
          <a:p>
            <a:pPr>
              <a:lnSpc>
                <a:spcPct val="170000"/>
              </a:lnSpc>
            </a:pPr>
            <a:r>
              <a:rPr lang="en-US" sz="2800" dirty="0"/>
              <a:t>Imaging </a:t>
            </a:r>
            <a:r>
              <a:rPr lang="en-US" sz="2800" dirty="0" smtClean="0"/>
              <a:t>results  (X-ray, </a:t>
            </a:r>
            <a:r>
              <a:rPr lang="en-US" sz="2800" dirty="0" err="1" smtClean="0"/>
              <a:t>MSCT</a:t>
            </a:r>
            <a:r>
              <a:rPr lang="en-US" sz="2800" dirty="0" smtClean="0"/>
              <a:t>, MRI, US, scintigraphy, PET-CT, endoscopy) </a:t>
            </a:r>
            <a:r>
              <a:rPr lang="en-US" sz="2800" dirty="0"/>
              <a:t>will confirm the presence of malignancy and determine the best site for a </a:t>
            </a:r>
            <a:r>
              <a:rPr lang="en-US" sz="2800" dirty="0" smtClean="0"/>
              <a:t>biopsy</a:t>
            </a:r>
          </a:p>
          <a:p>
            <a:pPr>
              <a:lnSpc>
                <a:spcPct val="170000"/>
              </a:lnSpc>
            </a:pPr>
            <a:r>
              <a:rPr lang="en-US" sz="2800" dirty="0"/>
              <a:t>Histopathological </a:t>
            </a:r>
            <a:r>
              <a:rPr lang="en-US" sz="2800" dirty="0" smtClean="0"/>
              <a:t>image analysis</a:t>
            </a:r>
          </a:p>
          <a:p>
            <a:pPr marL="0" indent="0">
              <a:buNone/>
            </a:pPr>
            <a:endParaRPr lang="en-US" dirty="0" smtClean="0"/>
          </a:p>
          <a:p>
            <a:endParaRPr lang="en-US" dirty="0"/>
          </a:p>
        </p:txBody>
      </p:sp>
    </p:spTree>
    <p:extLst>
      <p:ext uri="{BB962C8B-B14F-4D97-AF65-F5344CB8AC3E}">
        <p14:creationId xmlns:p14="http://schemas.microsoft.com/office/powerpoint/2010/main" val="41560551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990600"/>
          </a:xfrm>
        </p:spPr>
        <p:txBody>
          <a:bodyPr>
            <a:normAutofit/>
          </a:bodyPr>
          <a:lstStyle/>
          <a:p>
            <a:r>
              <a:rPr lang="en-US" sz="3600" dirty="0" smtClean="0"/>
              <a:t>Laboratory diagnosis</a:t>
            </a:r>
            <a:endParaRPr lang="en-US" sz="3600" dirty="0"/>
          </a:p>
        </p:txBody>
      </p:sp>
      <p:sp>
        <p:nvSpPr>
          <p:cNvPr id="36866" name="Rectangle 3"/>
          <p:cNvSpPr>
            <a:spLocks noGrp="1" noChangeArrowheads="1"/>
          </p:cNvSpPr>
          <p:nvPr>
            <p:ph idx="1"/>
          </p:nvPr>
        </p:nvSpPr>
        <p:spPr>
          <a:xfrm>
            <a:off x="609600" y="1295400"/>
            <a:ext cx="8229600" cy="4754563"/>
          </a:xfrm>
        </p:spPr>
        <p:txBody>
          <a:bodyPr>
            <a:normAutofit/>
          </a:bodyPr>
          <a:lstStyle/>
          <a:p>
            <a:r>
              <a:rPr lang="en-US" sz="2000" dirty="0">
                <a:solidFill>
                  <a:srgbClr val="14161A"/>
                </a:solidFill>
              </a:rPr>
              <a:t>Routine bloodwork will not detect most cancers. </a:t>
            </a:r>
            <a:endParaRPr lang="en-US" sz="2000" dirty="0" smtClean="0">
              <a:solidFill>
                <a:srgbClr val="14161A"/>
              </a:solidFill>
            </a:endParaRPr>
          </a:p>
          <a:p>
            <a:r>
              <a:rPr lang="en-US" sz="2000" dirty="0">
                <a:solidFill>
                  <a:srgbClr val="14161A"/>
                </a:solidFill>
              </a:rPr>
              <a:t>Blood chemistry </a:t>
            </a:r>
            <a:r>
              <a:rPr lang="en-US" sz="2000" dirty="0" smtClean="0">
                <a:solidFill>
                  <a:srgbClr val="14161A"/>
                </a:solidFill>
              </a:rPr>
              <a:t>and complete </a:t>
            </a:r>
            <a:r>
              <a:rPr lang="en-US" sz="2000" dirty="0">
                <a:solidFill>
                  <a:srgbClr val="14161A"/>
                </a:solidFill>
              </a:rPr>
              <a:t>blood </a:t>
            </a:r>
            <a:r>
              <a:rPr lang="en-US" sz="2000" dirty="0" smtClean="0">
                <a:solidFill>
                  <a:srgbClr val="14161A"/>
                </a:solidFill>
              </a:rPr>
              <a:t>count are </a:t>
            </a:r>
            <a:r>
              <a:rPr lang="en-US" sz="2000" dirty="0">
                <a:solidFill>
                  <a:srgbClr val="14161A"/>
                </a:solidFill>
              </a:rPr>
              <a:t>not diagnostic for cancer, but if abnormalities are seen, it may indicate the need for further </a:t>
            </a:r>
            <a:r>
              <a:rPr lang="en-US" sz="2000" dirty="0" smtClean="0">
                <a:solidFill>
                  <a:srgbClr val="14161A"/>
                </a:solidFill>
              </a:rPr>
              <a:t>evaluation</a:t>
            </a:r>
          </a:p>
          <a:p>
            <a:r>
              <a:rPr lang="en-US" sz="2000" dirty="0">
                <a:solidFill>
                  <a:srgbClr val="14161A"/>
                </a:solidFill>
              </a:rPr>
              <a:t>Tumor markers are cellular products that are helpful in the detection and diagnosis of certain cancers</a:t>
            </a:r>
          </a:p>
          <a:p>
            <a:pPr marL="0" indent="0">
              <a:buNone/>
            </a:pPr>
            <a:r>
              <a:rPr lang="en-US" sz="2000" b="1" dirty="0">
                <a:solidFill>
                  <a:srgbClr val="14161A"/>
                </a:solidFill>
              </a:rPr>
              <a:t>a. Cell surface markers </a:t>
            </a:r>
            <a:r>
              <a:rPr lang="en-US" sz="2000" dirty="0">
                <a:solidFill>
                  <a:srgbClr val="14161A"/>
                </a:solidFill>
              </a:rPr>
              <a:t>have become essential to the diagnosis and typing of certain malignancies. An important example are the clusters of differentiation (CD) antigens on cells, </a:t>
            </a:r>
            <a:r>
              <a:rPr lang="en-US" sz="2000" dirty="0" smtClean="0">
                <a:solidFill>
                  <a:srgbClr val="14161A"/>
                </a:solidFill>
              </a:rPr>
              <a:t>in </a:t>
            </a:r>
            <a:r>
              <a:rPr lang="en-US" sz="2000" dirty="0">
                <a:solidFill>
                  <a:srgbClr val="14161A"/>
                </a:solidFill>
              </a:rPr>
              <a:t>diagnosing and typing hematopoietic malignancies.</a:t>
            </a:r>
          </a:p>
          <a:p>
            <a:pPr marL="0" indent="0">
              <a:buNone/>
            </a:pPr>
            <a:r>
              <a:rPr lang="en-US" sz="2000" b="1" dirty="0">
                <a:solidFill>
                  <a:srgbClr val="14161A"/>
                </a:solidFill>
              </a:rPr>
              <a:t>b</a:t>
            </a:r>
            <a:r>
              <a:rPr lang="en-US" sz="2000" dirty="0">
                <a:solidFill>
                  <a:srgbClr val="14161A"/>
                </a:solidFill>
              </a:rPr>
              <a:t>. </a:t>
            </a:r>
            <a:r>
              <a:rPr lang="en-US" sz="2000" b="1" dirty="0">
                <a:solidFill>
                  <a:srgbClr val="14161A"/>
                </a:solidFill>
              </a:rPr>
              <a:t>Genetic markers</a:t>
            </a:r>
            <a:r>
              <a:rPr lang="en-US" sz="2000" dirty="0">
                <a:solidFill>
                  <a:srgbClr val="14161A"/>
                </a:solidFill>
              </a:rPr>
              <a:t> are useful for diagnosis and prognosis of a variety of </a:t>
            </a:r>
            <a:r>
              <a:rPr lang="en-US" sz="2000" dirty="0" smtClean="0">
                <a:solidFill>
                  <a:srgbClr val="14161A"/>
                </a:solidFill>
              </a:rPr>
              <a:t>cancers. </a:t>
            </a:r>
            <a:r>
              <a:rPr lang="en-US" sz="2000" dirty="0">
                <a:solidFill>
                  <a:srgbClr val="14161A"/>
                </a:solidFill>
              </a:rPr>
              <a:t>They may also be useful for selected patients with family histories </a:t>
            </a:r>
            <a:r>
              <a:rPr lang="en-US" sz="2000" dirty="0" smtClean="0">
                <a:solidFill>
                  <a:srgbClr val="14161A"/>
                </a:solidFill>
              </a:rPr>
              <a:t>of </a:t>
            </a:r>
            <a:r>
              <a:rPr lang="en-US" sz="2000" dirty="0">
                <a:solidFill>
                  <a:srgbClr val="14161A"/>
                </a:solidFill>
              </a:rPr>
              <a:t>a hereditary cancer syndrome in which identification provides </a:t>
            </a:r>
            <a:r>
              <a:rPr lang="en-US" sz="2000" dirty="0" smtClean="0">
                <a:solidFill>
                  <a:srgbClr val="14161A"/>
                </a:solidFill>
              </a:rPr>
              <a:t>early detection ( BRCA-1, KRAS, BRAF V600e…)</a:t>
            </a:r>
            <a:endParaRPr lang="en-US" sz="2000" dirty="0">
              <a:solidFill>
                <a:srgbClr val="14161A"/>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sz="4000" dirty="0" smtClean="0"/>
              <a:t/>
            </a:r>
            <a:br>
              <a:rPr lang="en-US" sz="4000" dirty="0" smtClean="0"/>
            </a:br>
            <a:r>
              <a:rPr lang="en-US" sz="4000" dirty="0" smtClean="0"/>
              <a:t>Types </a:t>
            </a:r>
            <a:r>
              <a:rPr lang="en-US" sz="4000" dirty="0"/>
              <a:t>of tumor markers</a:t>
            </a:r>
            <a:r>
              <a:rPr lang="en-US" dirty="0"/>
              <a:t/>
            </a:r>
            <a:br>
              <a:rPr lang="en-US" dirty="0"/>
            </a:br>
            <a:endParaRPr lang="en-US" dirty="0"/>
          </a:p>
        </p:txBody>
      </p:sp>
      <p:sp>
        <p:nvSpPr>
          <p:cNvPr id="3" name="Content Placeholder 2"/>
          <p:cNvSpPr>
            <a:spLocks noGrp="1"/>
          </p:cNvSpPr>
          <p:nvPr>
            <p:ph idx="1"/>
          </p:nvPr>
        </p:nvSpPr>
        <p:spPr>
          <a:xfrm>
            <a:off x="381000" y="990600"/>
            <a:ext cx="8458200" cy="5486400"/>
          </a:xfrm>
        </p:spPr>
        <p:txBody>
          <a:bodyPr>
            <a:noAutofit/>
          </a:bodyPr>
          <a:lstStyle/>
          <a:p>
            <a:pPr marL="0" indent="0">
              <a:buNone/>
            </a:pPr>
            <a:r>
              <a:rPr lang="en-US" sz="1600" b="1" dirty="0" smtClean="0"/>
              <a:t>c</a:t>
            </a:r>
            <a:r>
              <a:rPr lang="en-US" sz="1600" b="1" dirty="0"/>
              <a:t>. </a:t>
            </a:r>
            <a:r>
              <a:rPr lang="en-US" sz="1600" b="1" dirty="0" smtClean="0"/>
              <a:t>Serum </a:t>
            </a:r>
            <a:r>
              <a:rPr lang="en-US" sz="1600" b="1" dirty="0"/>
              <a:t>markers </a:t>
            </a:r>
            <a:r>
              <a:rPr lang="en-US" sz="1600" dirty="0" smtClean="0"/>
              <a:t>are usually normal cell components that are abnormally elaborated and released by malignant</a:t>
            </a:r>
            <a:r>
              <a:rPr lang="sr-Latn-RS" sz="1600" dirty="0" smtClean="0"/>
              <a:t> </a:t>
            </a:r>
            <a:r>
              <a:rPr lang="en-US" sz="1600" dirty="0" smtClean="0"/>
              <a:t>cells; can </a:t>
            </a:r>
            <a:r>
              <a:rPr lang="en-US" sz="1600" dirty="0"/>
              <a:t>be useful in monitoring the response of some cancers to treatment, in detecting recurrence or progressions of cancers, </a:t>
            </a:r>
            <a:r>
              <a:rPr lang="en-US" sz="1600" dirty="0" smtClean="0"/>
              <a:t>in</a:t>
            </a:r>
            <a:r>
              <a:rPr lang="sr-Latn-RS" sz="1600" dirty="0" smtClean="0"/>
              <a:t> </a:t>
            </a:r>
            <a:r>
              <a:rPr lang="en-US" sz="1600" dirty="0" smtClean="0"/>
              <a:t>prognosis</a:t>
            </a:r>
            <a:r>
              <a:rPr lang="en-US" sz="1600" dirty="0"/>
              <a:t>, and in helping to make an early diagnosis of a few tumors. </a:t>
            </a:r>
            <a:endParaRPr lang="sr-Latn-RS" sz="1600" dirty="0" smtClean="0"/>
          </a:p>
          <a:p>
            <a:pPr marL="0" indent="0">
              <a:buNone/>
            </a:pPr>
            <a:r>
              <a:rPr lang="sr-Latn-RS" sz="1600" b="1" dirty="0" smtClean="0"/>
              <a:t>d</a:t>
            </a:r>
            <a:r>
              <a:rPr lang="en-US" sz="1600" b="1" dirty="0" smtClean="0"/>
              <a:t>. </a:t>
            </a:r>
            <a:r>
              <a:rPr lang="en-US" sz="1600" b="1" dirty="0" err="1"/>
              <a:t>Oncofetal</a:t>
            </a:r>
            <a:r>
              <a:rPr lang="en-US" sz="1600" b="1" dirty="0"/>
              <a:t> proteins </a:t>
            </a:r>
            <a:r>
              <a:rPr lang="en-US" sz="1600" dirty="0"/>
              <a:t>are substances found normally in larger amounts during fetal development. Cancers derived from the fetal counterpart of adult </a:t>
            </a:r>
            <a:r>
              <a:rPr lang="en-US" sz="1600" dirty="0" smtClean="0"/>
              <a:t>tissues</a:t>
            </a:r>
            <a:r>
              <a:rPr lang="sr-Latn-RS" sz="1600" dirty="0" smtClean="0"/>
              <a:t> </a:t>
            </a:r>
            <a:r>
              <a:rPr lang="en-US" sz="1600" dirty="0" smtClean="0"/>
              <a:t>often </a:t>
            </a:r>
            <a:r>
              <a:rPr lang="en-US" sz="1600" dirty="0"/>
              <a:t>elaborate these proteins in increased quantities</a:t>
            </a:r>
            <a:r>
              <a:rPr lang="en-US" sz="1600" dirty="0" smtClean="0"/>
              <a:t>.</a:t>
            </a:r>
            <a:endParaRPr lang="sr-Latn-RS" sz="1600" dirty="0" smtClean="0"/>
          </a:p>
          <a:p>
            <a:pPr marL="0" indent="0">
              <a:buNone/>
            </a:pPr>
            <a:r>
              <a:rPr lang="sr-Latn-RS" sz="1600" dirty="0" smtClean="0">
                <a:latin typeface="Calibri" panose="020F0502020204030204" pitchFamily="34" charset="0"/>
                <a:cs typeface="Calibri" panose="020F0502020204030204" pitchFamily="34" charset="0"/>
              </a:rPr>
              <a:t>-</a:t>
            </a:r>
            <a:r>
              <a:rPr lang="en-US" sz="1600" dirty="0" smtClean="0">
                <a:latin typeface="Calibri" panose="020F0502020204030204" pitchFamily="34" charset="0"/>
                <a:cs typeface="Calibri" panose="020F0502020204030204" pitchFamily="34" charset="0"/>
              </a:rPr>
              <a:t>α</a:t>
            </a:r>
            <a:r>
              <a:rPr lang="en-US" sz="1600" dirty="0" smtClean="0"/>
              <a:t>-Fetoprotein (</a:t>
            </a:r>
            <a:r>
              <a:rPr lang="el-GR" sz="1600" dirty="0" smtClean="0">
                <a:latin typeface="Calibri" panose="020F0502020204030204" pitchFamily="34" charset="0"/>
                <a:cs typeface="Calibri" panose="020F0502020204030204" pitchFamily="34" charset="0"/>
              </a:rPr>
              <a:t>α</a:t>
            </a:r>
            <a:r>
              <a:rPr lang="en-US" sz="1600" dirty="0" smtClean="0"/>
              <a:t>-FP) is increased </a:t>
            </a:r>
            <a:r>
              <a:rPr lang="en-US" sz="1600" dirty="0"/>
              <a:t>in about 80% of patients with hepatomas, 60% of patients with </a:t>
            </a:r>
            <a:r>
              <a:rPr lang="en-US" sz="1600" dirty="0" smtClean="0"/>
              <a:t>non-</a:t>
            </a:r>
            <a:r>
              <a:rPr lang="en-US" sz="1600" dirty="0" err="1" smtClean="0"/>
              <a:t>seminoma</a:t>
            </a:r>
            <a:r>
              <a:rPr lang="en-US" sz="1600" dirty="0" smtClean="0"/>
              <a:t> </a:t>
            </a:r>
            <a:r>
              <a:rPr lang="en-US" sz="1600" dirty="0"/>
              <a:t>germ cell </a:t>
            </a:r>
            <a:r>
              <a:rPr lang="en-US" sz="1600" dirty="0" smtClean="0"/>
              <a:t>cancers.</a:t>
            </a:r>
            <a:endParaRPr lang="en-US" sz="1600" dirty="0"/>
          </a:p>
          <a:p>
            <a:pPr marL="0" indent="0">
              <a:buNone/>
            </a:pPr>
            <a:r>
              <a:rPr lang="sr-Latn-RS" sz="1600" dirty="0" smtClean="0"/>
              <a:t>-</a:t>
            </a:r>
            <a:r>
              <a:rPr lang="en-US" sz="1600" dirty="0" smtClean="0"/>
              <a:t>Carcinoembryonic </a:t>
            </a:r>
            <a:r>
              <a:rPr lang="en-US" sz="1600" dirty="0"/>
              <a:t>antigen (CEA) </a:t>
            </a:r>
            <a:r>
              <a:rPr lang="en-US" sz="1600" dirty="0" smtClean="0"/>
              <a:t>is </a:t>
            </a:r>
            <a:r>
              <a:rPr lang="en-US" sz="1600" dirty="0"/>
              <a:t>a useful marker for monitoring breast, colon, and small cell lung cancers. </a:t>
            </a:r>
            <a:endParaRPr lang="sr-Latn-RS" sz="1600" dirty="0" smtClean="0"/>
          </a:p>
          <a:p>
            <a:pPr marL="0" indent="0">
              <a:buNone/>
            </a:pPr>
            <a:r>
              <a:rPr lang="sr-Latn-RS" sz="1600" dirty="0"/>
              <a:t>	</a:t>
            </a:r>
            <a:r>
              <a:rPr lang="sr-Latn-RS" sz="1600" dirty="0" smtClean="0"/>
              <a:t>*</a:t>
            </a:r>
            <a:r>
              <a:rPr lang="en-US" sz="1600" dirty="0" smtClean="0"/>
              <a:t> </a:t>
            </a:r>
            <a:r>
              <a:rPr lang="en-US" sz="1600" dirty="0"/>
              <a:t>Elevations of CEA blood levels (usually less than 10 ng/mL) are found in smokers and in patients with chronic obstructive lung disease, </a:t>
            </a:r>
            <a:r>
              <a:rPr lang="en-US" sz="1600" dirty="0" smtClean="0"/>
              <a:t>inflammatory</a:t>
            </a:r>
            <a:r>
              <a:rPr lang="sr-Latn-RS" sz="1600" dirty="0" smtClean="0"/>
              <a:t> </a:t>
            </a:r>
            <a:r>
              <a:rPr lang="en-US" sz="1600" dirty="0" smtClean="0"/>
              <a:t>or </a:t>
            </a:r>
            <a:r>
              <a:rPr lang="en-US" sz="1600" dirty="0"/>
              <a:t>peptic bowel disease, liver inflammation or cirrhosis of any cause, renal failure, and fibrocystic breast disease.</a:t>
            </a:r>
          </a:p>
          <a:p>
            <a:pPr marL="0" indent="0">
              <a:buNone/>
            </a:pPr>
            <a:r>
              <a:rPr lang="sr-Latn-RS" sz="1600" b="1" dirty="0" smtClean="0"/>
              <a:t>e</a:t>
            </a:r>
            <a:r>
              <a:rPr lang="en-US" sz="1600" b="1" dirty="0" smtClean="0"/>
              <a:t>. </a:t>
            </a:r>
            <a:r>
              <a:rPr lang="en-US" sz="1600" b="1" dirty="0"/>
              <a:t>Hormones</a:t>
            </a:r>
          </a:p>
          <a:p>
            <a:pPr>
              <a:buFontTx/>
              <a:buChar char="-"/>
            </a:pPr>
            <a:r>
              <a:rPr lang="en-US" sz="1600" dirty="0" smtClean="0"/>
              <a:t>Human </a:t>
            </a:r>
            <a:r>
              <a:rPr lang="en-US" sz="1600" dirty="0"/>
              <a:t>chorionic gonadotropin (b-HCG) is </a:t>
            </a:r>
            <a:r>
              <a:rPr lang="en-US" sz="1600" dirty="0" smtClean="0"/>
              <a:t>found </a:t>
            </a:r>
            <a:r>
              <a:rPr lang="en-US" sz="1600" dirty="0"/>
              <a:t>in a normal blood product in </a:t>
            </a:r>
            <a:r>
              <a:rPr lang="en-US" sz="1600" dirty="0" smtClean="0"/>
              <a:t>women</a:t>
            </a:r>
            <a:r>
              <a:rPr lang="sr-Latn-RS" sz="1600" dirty="0" smtClean="0"/>
              <a:t> </a:t>
            </a:r>
            <a:r>
              <a:rPr lang="en-US" sz="1600" dirty="0" smtClean="0"/>
              <a:t>during </a:t>
            </a:r>
            <a:r>
              <a:rPr lang="en-US" sz="1600" dirty="0"/>
              <a:t>pregnancy. It is never found in normal </a:t>
            </a:r>
            <a:r>
              <a:rPr lang="en-US" sz="1600" dirty="0" smtClean="0"/>
              <a:t>males, </a:t>
            </a:r>
            <a:r>
              <a:rPr lang="en-US" sz="1600" dirty="0"/>
              <a:t>high levels are almost always pathognomonic of a germ cell neoplasm in </a:t>
            </a:r>
            <a:r>
              <a:rPr lang="en-US" sz="1600" dirty="0" smtClean="0"/>
              <a:t>this</a:t>
            </a:r>
            <a:r>
              <a:rPr lang="sr-Latn-RS" sz="1600" dirty="0" smtClean="0"/>
              <a:t> </a:t>
            </a:r>
            <a:r>
              <a:rPr lang="en-US" sz="1600" dirty="0" smtClean="0"/>
              <a:t>setting </a:t>
            </a:r>
            <a:endParaRPr lang="sr-Latn-RS" sz="1600" dirty="0" smtClean="0"/>
          </a:p>
          <a:p>
            <a:pPr>
              <a:buFontTx/>
              <a:buChar char="-"/>
            </a:pPr>
            <a:r>
              <a:rPr lang="en-US" sz="1600" dirty="0" err="1" smtClean="0"/>
              <a:t>Thyrocalcitonin</a:t>
            </a:r>
            <a:r>
              <a:rPr lang="en-US" sz="1600" dirty="0" smtClean="0"/>
              <a:t> </a:t>
            </a:r>
            <a:r>
              <a:rPr lang="en-US" sz="1600" dirty="0"/>
              <a:t>is produced by thyroid C cells and medullary thyroid cancer. It is an effective way to screen patients with first-degree relatives </a:t>
            </a:r>
            <a:r>
              <a:rPr lang="en-US" sz="1600" dirty="0" smtClean="0"/>
              <a:t>affected</a:t>
            </a:r>
            <a:r>
              <a:rPr lang="sr-Latn-RS" sz="1600" dirty="0" smtClean="0"/>
              <a:t> </a:t>
            </a:r>
            <a:r>
              <a:rPr lang="en-US" sz="1600" dirty="0" smtClean="0"/>
              <a:t>by </a:t>
            </a:r>
            <a:r>
              <a:rPr lang="en-US" sz="1600" dirty="0"/>
              <a:t>medullary thyroid cancer and multiple endocrine neoplasia type 2 (MEN 2). </a:t>
            </a:r>
          </a:p>
        </p:txBody>
      </p:sp>
    </p:spTree>
    <p:extLst>
      <p:ext uri="{BB962C8B-B14F-4D97-AF65-F5344CB8AC3E}">
        <p14:creationId xmlns:p14="http://schemas.microsoft.com/office/powerpoint/2010/main" val="18355424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382000" cy="5867400"/>
          </a:xfrm>
        </p:spPr>
        <p:txBody>
          <a:bodyPr>
            <a:normAutofit fontScale="55000" lnSpcReduction="20000"/>
          </a:bodyPr>
          <a:lstStyle/>
          <a:p>
            <a:pPr marL="0" indent="0">
              <a:buNone/>
            </a:pPr>
            <a:r>
              <a:rPr lang="sr-Latn-RS" b="1" dirty="0" smtClean="0"/>
              <a:t>f. </a:t>
            </a:r>
            <a:r>
              <a:rPr lang="en-US" b="1" dirty="0" smtClean="0"/>
              <a:t>Enzymes</a:t>
            </a:r>
            <a:endParaRPr lang="en-US" b="1" dirty="0"/>
          </a:p>
          <a:p>
            <a:pPr marL="0" indent="0">
              <a:buNone/>
            </a:pPr>
            <a:r>
              <a:rPr lang="sr-Latn-RS" dirty="0"/>
              <a:t>-</a:t>
            </a:r>
            <a:r>
              <a:rPr lang="en-US" dirty="0" smtClean="0"/>
              <a:t>Prostate-specific </a:t>
            </a:r>
            <a:r>
              <a:rPr lang="en-US" dirty="0"/>
              <a:t>antigen (PSA) </a:t>
            </a:r>
            <a:r>
              <a:rPr lang="en-US" dirty="0" smtClean="0"/>
              <a:t>correlates </a:t>
            </a:r>
            <a:r>
              <a:rPr lang="en-US" dirty="0"/>
              <a:t>closely with </a:t>
            </a:r>
            <a:r>
              <a:rPr lang="en-US" dirty="0" smtClean="0"/>
              <a:t>tumor</a:t>
            </a:r>
            <a:r>
              <a:rPr lang="sr-Latn-RS" dirty="0" smtClean="0"/>
              <a:t> </a:t>
            </a:r>
            <a:r>
              <a:rPr lang="en-US" dirty="0" smtClean="0"/>
              <a:t>burden </a:t>
            </a:r>
            <a:r>
              <a:rPr lang="en-US" dirty="0"/>
              <a:t>and response to therapy for men with prostate cancer </a:t>
            </a:r>
            <a:endParaRPr lang="sr-Latn-RS" dirty="0" smtClean="0"/>
          </a:p>
          <a:p>
            <a:pPr marL="0" indent="0">
              <a:buNone/>
            </a:pPr>
            <a:r>
              <a:rPr lang="sr-Latn-RS" dirty="0" smtClean="0"/>
              <a:t>-</a:t>
            </a:r>
            <a:r>
              <a:rPr lang="en-US" dirty="0" smtClean="0"/>
              <a:t>Lactic </a:t>
            </a:r>
            <a:r>
              <a:rPr lang="en-US" dirty="0"/>
              <a:t>dehydrogenase (</a:t>
            </a:r>
            <a:r>
              <a:rPr lang="en-US" dirty="0" err="1"/>
              <a:t>LDH</a:t>
            </a:r>
            <a:r>
              <a:rPr lang="en-US" dirty="0"/>
              <a:t>) blood level is elevated in association with many types of malignancy. </a:t>
            </a:r>
            <a:endParaRPr lang="sr-Latn-RS" dirty="0" smtClean="0"/>
          </a:p>
          <a:p>
            <a:pPr marL="0" indent="0">
              <a:buNone/>
            </a:pPr>
            <a:r>
              <a:rPr lang="sr-Latn-RS" dirty="0"/>
              <a:t>-</a:t>
            </a:r>
            <a:r>
              <a:rPr lang="en-US" dirty="0" smtClean="0"/>
              <a:t> </a:t>
            </a:r>
            <a:r>
              <a:rPr lang="en-US" dirty="0"/>
              <a:t>Neuron-specific enolase (</a:t>
            </a:r>
            <a:r>
              <a:rPr lang="en-US" dirty="0" err="1"/>
              <a:t>NSE</a:t>
            </a:r>
            <a:r>
              <a:rPr lang="en-US" dirty="0"/>
              <a:t>) is a glycolytic enzyme found in association with several neuroendocrine tumors. It is clinically useful as a </a:t>
            </a:r>
            <a:r>
              <a:rPr lang="en-US" dirty="0" smtClean="0"/>
              <a:t>prognostic</a:t>
            </a:r>
            <a:r>
              <a:rPr lang="sr-Latn-RS" dirty="0" smtClean="0"/>
              <a:t> </a:t>
            </a:r>
            <a:r>
              <a:rPr lang="en-US" dirty="0" smtClean="0"/>
              <a:t>factor </a:t>
            </a:r>
            <a:r>
              <a:rPr lang="en-US" dirty="0"/>
              <a:t>in neuroblastoma.</a:t>
            </a:r>
          </a:p>
          <a:p>
            <a:pPr marL="0" indent="0">
              <a:buNone/>
            </a:pPr>
            <a:r>
              <a:rPr lang="sr-Latn-RS" b="1" dirty="0" smtClean="0"/>
              <a:t>g. </a:t>
            </a:r>
            <a:r>
              <a:rPr lang="en-US" b="1" dirty="0" smtClean="0"/>
              <a:t>Cancer </a:t>
            </a:r>
            <a:r>
              <a:rPr lang="en-US" b="1" dirty="0"/>
              <a:t>antigens </a:t>
            </a:r>
            <a:r>
              <a:rPr lang="en-US" dirty="0"/>
              <a:t>(CAs) </a:t>
            </a:r>
            <a:r>
              <a:rPr lang="en-US" dirty="0" smtClean="0"/>
              <a:t>: </a:t>
            </a:r>
            <a:r>
              <a:rPr lang="en-US" dirty="0"/>
              <a:t>A large </a:t>
            </a:r>
            <a:r>
              <a:rPr lang="en-US" dirty="0" smtClean="0"/>
              <a:t>number have </a:t>
            </a:r>
            <a:r>
              <a:rPr lang="en-US" dirty="0"/>
              <a:t>been associated with various </a:t>
            </a:r>
            <a:r>
              <a:rPr lang="en-US" dirty="0" smtClean="0"/>
              <a:t>malignancies, </a:t>
            </a:r>
            <a:r>
              <a:rPr lang="en-US" dirty="0"/>
              <a:t>none is useful for cancer screening.</a:t>
            </a:r>
          </a:p>
          <a:p>
            <a:pPr marL="0" indent="0">
              <a:buNone/>
            </a:pPr>
            <a:r>
              <a:rPr lang="sr-Latn-RS" u="sng" dirty="0" smtClean="0"/>
              <a:t>-</a:t>
            </a:r>
            <a:r>
              <a:rPr lang="en-US" u="sng" dirty="0" smtClean="0"/>
              <a:t> </a:t>
            </a:r>
            <a:r>
              <a:rPr lang="en-US" u="sng" dirty="0"/>
              <a:t>CA 125 </a:t>
            </a:r>
            <a:r>
              <a:rPr lang="en-US" dirty="0"/>
              <a:t>is detected by monoclonal antibodies against cystadenocarcinoma cell lines. It is useful for monitoring patients with known ovarian cancer </a:t>
            </a:r>
            <a:r>
              <a:rPr lang="en-US" dirty="0" smtClean="0"/>
              <a:t>when</a:t>
            </a:r>
            <a:r>
              <a:rPr lang="sr-Latn-RS" dirty="0" smtClean="0"/>
              <a:t> </a:t>
            </a:r>
            <a:r>
              <a:rPr lang="en-US" dirty="0" smtClean="0"/>
              <a:t>blood </a:t>
            </a:r>
            <a:r>
              <a:rPr lang="en-US" dirty="0"/>
              <a:t>levels correlate closely with extent of disease, response to therapy, and recurrence</a:t>
            </a:r>
            <a:r>
              <a:rPr lang="en-US" i="1" dirty="0"/>
              <a:t>. </a:t>
            </a:r>
            <a:r>
              <a:rPr lang="en-US" i="1" u="sng" dirty="0"/>
              <a:t>CA 125 is useless as a general screening test for </a:t>
            </a:r>
            <a:r>
              <a:rPr lang="en-US" i="1" u="sng" dirty="0" smtClean="0"/>
              <a:t>ovarian</a:t>
            </a:r>
            <a:r>
              <a:rPr lang="sr-Latn-RS" i="1" u="sng" dirty="0" smtClean="0"/>
              <a:t> </a:t>
            </a:r>
            <a:r>
              <a:rPr lang="en-US" i="1" u="sng" dirty="0" smtClean="0"/>
              <a:t>cancer</a:t>
            </a:r>
            <a:r>
              <a:rPr lang="en-US" i="1" u="sng" dirty="0"/>
              <a:t>. </a:t>
            </a:r>
            <a:endParaRPr lang="en-US" u="sng" dirty="0"/>
          </a:p>
          <a:p>
            <a:pPr marL="0" indent="0">
              <a:buNone/>
            </a:pPr>
            <a:r>
              <a:rPr lang="sr-Latn-RS" u="sng" dirty="0"/>
              <a:t>-</a:t>
            </a:r>
            <a:r>
              <a:rPr lang="en-US" u="sng" dirty="0" smtClean="0"/>
              <a:t> </a:t>
            </a:r>
            <a:r>
              <a:rPr lang="en-US" u="sng" dirty="0"/>
              <a:t>CA 15-3 </a:t>
            </a:r>
            <a:r>
              <a:rPr lang="en-US" dirty="0" smtClean="0"/>
              <a:t> may </a:t>
            </a:r>
            <a:r>
              <a:rPr lang="en-US" dirty="0"/>
              <a:t>be elevated in patients with breast, ovarian, prostate, and lung cancer. For breast cancer, CA </a:t>
            </a:r>
            <a:r>
              <a:rPr lang="en-US" dirty="0" smtClean="0"/>
              <a:t>15-3</a:t>
            </a:r>
            <a:r>
              <a:rPr lang="sr-Latn-RS" dirty="0" smtClean="0"/>
              <a:t> </a:t>
            </a:r>
            <a:r>
              <a:rPr lang="en-US" dirty="0" smtClean="0"/>
              <a:t>has </a:t>
            </a:r>
            <a:r>
              <a:rPr lang="en-US" dirty="0"/>
              <a:t>a 75% correlation with measurable disease and is useful for monitoring disease that cannot be measured after treatment.</a:t>
            </a:r>
          </a:p>
          <a:p>
            <a:pPr marL="0" indent="0">
              <a:buNone/>
            </a:pPr>
            <a:r>
              <a:rPr lang="sr-Latn-RS" dirty="0"/>
              <a:t>-</a:t>
            </a:r>
            <a:r>
              <a:rPr lang="en-US" u="sng" dirty="0" smtClean="0"/>
              <a:t>CA </a:t>
            </a:r>
            <a:r>
              <a:rPr lang="en-US" u="sng" dirty="0"/>
              <a:t>19-9 </a:t>
            </a:r>
            <a:r>
              <a:rPr lang="en-US" dirty="0"/>
              <a:t>is </a:t>
            </a:r>
            <a:r>
              <a:rPr lang="en-US" dirty="0" smtClean="0"/>
              <a:t>found </a:t>
            </a:r>
            <a:r>
              <a:rPr lang="en-US" dirty="0"/>
              <a:t>in increased levels in gastrointestinal cancers. It is helpful in the diagnosis and monitoring </a:t>
            </a:r>
            <a:r>
              <a:rPr lang="en-US" dirty="0" smtClean="0"/>
              <a:t>of</a:t>
            </a:r>
            <a:r>
              <a:rPr lang="sr-Latn-RS" dirty="0" smtClean="0"/>
              <a:t> </a:t>
            </a:r>
            <a:r>
              <a:rPr lang="en-US" dirty="0" smtClean="0"/>
              <a:t>pancreatic </a:t>
            </a:r>
            <a:r>
              <a:rPr lang="en-US" dirty="0"/>
              <a:t>cancer, in which it has a 70% specificity and a 90% sensitivity.</a:t>
            </a:r>
          </a:p>
          <a:p>
            <a:pPr marL="0" indent="0">
              <a:buNone/>
            </a:pPr>
            <a:r>
              <a:rPr lang="sr-Latn-RS" b="1" dirty="0" smtClean="0"/>
              <a:t>h. </a:t>
            </a:r>
            <a:r>
              <a:rPr lang="en-US" b="1" dirty="0" smtClean="0"/>
              <a:t>Miscellaneous markers</a:t>
            </a:r>
            <a:r>
              <a:rPr lang="sr-Latn-RS" b="1" dirty="0" smtClean="0"/>
              <a:t>: </a:t>
            </a:r>
            <a:r>
              <a:rPr lang="en-US" dirty="0" smtClean="0"/>
              <a:t> </a:t>
            </a:r>
            <a:r>
              <a:rPr lang="en-US" dirty="0" err="1"/>
              <a:t>b2-Microglobulin</a:t>
            </a:r>
            <a:r>
              <a:rPr lang="en-US" dirty="0"/>
              <a:t> </a:t>
            </a:r>
            <a:r>
              <a:rPr lang="sr-Latn-RS" dirty="0" smtClean="0"/>
              <a:t>(</a:t>
            </a:r>
            <a:r>
              <a:rPr lang="en-US" dirty="0" smtClean="0"/>
              <a:t>increased</a:t>
            </a:r>
            <a:r>
              <a:rPr lang="sr-Latn-RS" dirty="0" smtClean="0"/>
              <a:t> in </a:t>
            </a:r>
            <a:r>
              <a:rPr lang="en-US" dirty="0" smtClean="0"/>
              <a:t>myeloma</a:t>
            </a:r>
            <a:r>
              <a:rPr lang="sr-Latn-RS" dirty="0" smtClean="0"/>
              <a:t>, </a:t>
            </a:r>
            <a:r>
              <a:rPr lang="en-US" dirty="0" smtClean="0"/>
              <a:t>lymphomas</a:t>
            </a:r>
            <a:r>
              <a:rPr lang="sr-Latn-RS" dirty="0" smtClean="0"/>
              <a:t>,</a:t>
            </a:r>
            <a:r>
              <a:rPr lang="en-US" dirty="0" smtClean="0"/>
              <a:t> poor </a:t>
            </a:r>
            <a:r>
              <a:rPr lang="en-US" dirty="0"/>
              <a:t>renal </a:t>
            </a:r>
            <a:r>
              <a:rPr lang="en-US" dirty="0" smtClean="0"/>
              <a:t>function</a:t>
            </a:r>
            <a:r>
              <a:rPr lang="sr-Latn-RS" dirty="0" smtClean="0"/>
              <a:t>) </a:t>
            </a:r>
            <a:r>
              <a:rPr lang="en-US" dirty="0" smtClean="0"/>
              <a:t>ferritin </a:t>
            </a:r>
            <a:r>
              <a:rPr lang="sr-Latn-RS" dirty="0" smtClean="0"/>
              <a:t>(</a:t>
            </a:r>
            <a:r>
              <a:rPr lang="en-US" dirty="0" smtClean="0"/>
              <a:t>hepatoma</a:t>
            </a:r>
            <a:r>
              <a:rPr lang="sr-Latn-RS" dirty="0" smtClean="0"/>
              <a:t>), t</a:t>
            </a:r>
            <a:r>
              <a:rPr lang="en-US" dirty="0" err="1" smtClean="0"/>
              <a:t>hyroglobulin</a:t>
            </a:r>
            <a:r>
              <a:rPr lang="en-US" dirty="0" smtClean="0"/>
              <a:t> </a:t>
            </a:r>
            <a:r>
              <a:rPr lang="sr-Latn-RS" dirty="0" smtClean="0"/>
              <a:t>(</a:t>
            </a:r>
            <a:r>
              <a:rPr lang="en-US" dirty="0" smtClean="0"/>
              <a:t>well-differentiated </a:t>
            </a:r>
            <a:r>
              <a:rPr lang="en-US" dirty="0"/>
              <a:t>thyroid </a:t>
            </a:r>
            <a:r>
              <a:rPr lang="en-US" dirty="0" smtClean="0"/>
              <a:t>cancer</a:t>
            </a:r>
            <a:r>
              <a:rPr lang="sr-Latn-RS" dirty="0" smtClean="0"/>
              <a:t>).</a:t>
            </a:r>
            <a:endParaRPr lang="en-US" dirty="0"/>
          </a:p>
        </p:txBody>
      </p:sp>
    </p:spTree>
    <p:extLst>
      <p:ext uri="{BB962C8B-B14F-4D97-AF65-F5344CB8AC3E}">
        <p14:creationId xmlns:p14="http://schemas.microsoft.com/office/powerpoint/2010/main" val="16715321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US" sz="3200" dirty="0" smtClean="0"/>
              <a:t>Histopathology : Biopsy</a:t>
            </a:r>
            <a:endParaRPr lang="en-US" sz="3200" dirty="0"/>
          </a:p>
        </p:txBody>
      </p:sp>
      <p:sp>
        <p:nvSpPr>
          <p:cNvPr id="3" name="Content Placeholder 2"/>
          <p:cNvSpPr>
            <a:spLocks noGrp="1"/>
          </p:cNvSpPr>
          <p:nvPr>
            <p:ph idx="1"/>
          </p:nvPr>
        </p:nvSpPr>
        <p:spPr>
          <a:xfrm>
            <a:off x="457200" y="1143000"/>
            <a:ext cx="8229600" cy="4983163"/>
          </a:xfrm>
        </p:spPr>
        <p:txBody>
          <a:bodyPr>
            <a:normAutofit fontScale="55000" lnSpcReduction="20000"/>
          </a:bodyPr>
          <a:lstStyle/>
          <a:p>
            <a:r>
              <a:rPr lang="en-US" dirty="0" smtClean="0"/>
              <a:t>Histologic proof </a:t>
            </a:r>
            <a:r>
              <a:rPr lang="en-US" dirty="0"/>
              <a:t>of malignancy is the cornerstone of diagnosis and </a:t>
            </a:r>
            <a:r>
              <a:rPr lang="en-US" dirty="0" smtClean="0"/>
              <a:t>treatment</a:t>
            </a:r>
            <a:r>
              <a:rPr lang="en-US" dirty="0"/>
              <a:t>. Neoplasms can masquerade as benign or inflammatory conditions, and vice versa. The site that is least risky and most likely to provide the necessary information is tested. </a:t>
            </a:r>
          </a:p>
          <a:p>
            <a:r>
              <a:rPr lang="en-US" dirty="0" smtClean="0"/>
              <a:t>Cytology sampling:</a:t>
            </a:r>
          </a:p>
          <a:p>
            <a:pPr marL="0" indent="0">
              <a:buNone/>
            </a:pPr>
            <a:r>
              <a:rPr lang="en-US" sz="3300" dirty="0" smtClean="0"/>
              <a:t>*Exfoliative </a:t>
            </a:r>
            <a:r>
              <a:rPr lang="en-US" sz="3300" dirty="0"/>
              <a:t>(brush) Superficial lesions of hollow </a:t>
            </a:r>
            <a:r>
              <a:rPr lang="en-US" sz="3300" dirty="0" smtClean="0"/>
              <a:t>organs =intraepithelial </a:t>
            </a:r>
            <a:r>
              <a:rPr lang="en-US" sz="3300" dirty="0"/>
              <a:t>or invasive tumors (cervix, </a:t>
            </a:r>
            <a:r>
              <a:rPr lang="en-US" sz="3300" dirty="0" smtClean="0"/>
              <a:t>small bronchus</a:t>
            </a:r>
            <a:r>
              <a:rPr lang="en-US" sz="3300" dirty="0"/>
              <a:t>, biliary duct </a:t>
            </a:r>
            <a:r>
              <a:rPr lang="en-US" sz="3300" dirty="0" smtClean="0"/>
              <a:t>system</a:t>
            </a:r>
            <a:r>
              <a:rPr lang="en-US" sz="3300" dirty="0"/>
              <a:t>)</a:t>
            </a:r>
            <a:endParaRPr lang="en-US" sz="3300" dirty="0" smtClean="0"/>
          </a:p>
          <a:p>
            <a:pPr marL="0" indent="0">
              <a:buNone/>
            </a:pPr>
            <a:r>
              <a:rPr lang="en-US" sz="3300" dirty="0" smtClean="0"/>
              <a:t>*</a:t>
            </a:r>
            <a:r>
              <a:rPr lang="en-US" sz="3300" dirty="0"/>
              <a:t>Liquid-Cytology of </a:t>
            </a:r>
            <a:r>
              <a:rPr lang="en-US" sz="3300" dirty="0" smtClean="0"/>
              <a:t>Liquids: Body </a:t>
            </a:r>
            <a:r>
              <a:rPr lang="en-US" sz="3300" dirty="0"/>
              <a:t>cavity effusions of </a:t>
            </a:r>
            <a:r>
              <a:rPr lang="en-US" sz="3300" dirty="0" err="1"/>
              <a:t>neoplastic</a:t>
            </a:r>
            <a:r>
              <a:rPr lang="en-US" sz="3300" dirty="0"/>
              <a:t> </a:t>
            </a:r>
            <a:r>
              <a:rPr lang="en-US" sz="3300" dirty="0" smtClean="0"/>
              <a:t>or inflammatory origin</a:t>
            </a:r>
            <a:r>
              <a:rPr lang="en-US" sz="3300" dirty="0"/>
              <a:t>, cyst content, other fluids than blood </a:t>
            </a:r>
            <a:r>
              <a:rPr lang="en-US" sz="3300" dirty="0" smtClean="0"/>
              <a:t>	(</a:t>
            </a:r>
            <a:r>
              <a:rPr lang="en-US" sz="3300" dirty="0"/>
              <a:t>e.g</a:t>
            </a:r>
            <a:r>
              <a:rPr lang="en-US" sz="3300" dirty="0" smtClean="0"/>
              <a:t>. peritoneal</a:t>
            </a:r>
            <a:r>
              <a:rPr lang="en-US" sz="3300" dirty="0"/>
              <a:t>, pleural, pericardial, urine)</a:t>
            </a:r>
          </a:p>
          <a:p>
            <a:pPr marL="0" indent="0">
              <a:buNone/>
            </a:pPr>
            <a:r>
              <a:rPr lang="en-US" sz="3300" dirty="0" smtClean="0"/>
              <a:t> *Fine </a:t>
            </a:r>
            <a:r>
              <a:rPr lang="en-US" sz="3300" dirty="0"/>
              <a:t>needle </a:t>
            </a:r>
            <a:r>
              <a:rPr lang="en-US" sz="3300" dirty="0" smtClean="0"/>
              <a:t>aspiration (FNA)</a:t>
            </a:r>
          </a:p>
          <a:p>
            <a:pPr marL="0" indent="0">
              <a:buNone/>
            </a:pPr>
            <a:endParaRPr lang="en-US" sz="3300" dirty="0"/>
          </a:p>
          <a:p>
            <a:r>
              <a:rPr lang="en-US" sz="3300" dirty="0" smtClean="0"/>
              <a:t>Tissue </a:t>
            </a:r>
            <a:r>
              <a:rPr lang="en-US" sz="3300" dirty="0"/>
              <a:t>sampling </a:t>
            </a:r>
            <a:endParaRPr lang="en-US" sz="3300" dirty="0" smtClean="0"/>
          </a:p>
          <a:p>
            <a:pPr marL="0" indent="0">
              <a:buNone/>
            </a:pPr>
            <a:r>
              <a:rPr lang="en-US" sz="3300" dirty="0"/>
              <a:t>	</a:t>
            </a:r>
            <a:r>
              <a:rPr lang="en-US" sz="3300" dirty="0" smtClean="0"/>
              <a:t>*By </a:t>
            </a:r>
            <a:r>
              <a:rPr lang="en-US" sz="3300" dirty="0"/>
              <a:t>excision (direct, open surgical, video-assisted) </a:t>
            </a:r>
            <a:endParaRPr lang="en-US" sz="3300" dirty="0" smtClean="0"/>
          </a:p>
          <a:p>
            <a:pPr marL="0" indent="0">
              <a:buNone/>
            </a:pPr>
            <a:r>
              <a:rPr lang="en-US" sz="3300" dirty="0"/>
              <a:t>	</a:t>
            </a:r>
            <a:r>
              <a:rPr lang="en-US" sz="3300" dirty="0" smtClean="0"/>
              <a:t>*</a:t>
            </a:r>
            <a:r>
              <a:rPr lang="en-US" sz="3300" dirty="0"/>
              <a:t>Incisional biopsy</a:t>
            </a:r>
          </a:p>
          <a:p>
            <a:pPr marL="0" indent="0">
              <a:buNone/>
            </a:pPr>
            <a:r>
              <a:rPr lang="en-US" sz="3300" dirty="0"/>
              <a:t>	</a:t>
            </a:r>
            <a:r>
              <a:rPr lang="en-US" sz="3300" dirty="0" smtClean="0"/>
              <a:t>*Core </a:t>
            </a:r>
            <a:r>
              <a:rPr lang="en-US" sz="3300" dirty="0"/>
              <a:t>needle biopsy </a:t>
            </a:r>
            <a:endParaRPr lang="en-US" sz="3300" dirty="0" smtClean="0"/>
          </a:p>
          <a:p>
            <a:pPr marL="0" indent="0">
              <a:buNone/>
            </a:pPr>
            <a:r>
              <a:rPr lang="en-US" sz="3300" dirty="0"/>
              <a:t>	</a:t>
            </a:r>
            <a:r>
              <a:rPr lang="en-US" sz="3300" dirty="0" smtClean="0"/>
              <a:t>*By endoscopy</a:t>
            </a:r>
          </a:p>
          <a:p>
            <a:pPr marL="0" indent="0">
              <a:buNone/>
            </a:pPr>
            <a:r>
              <a:rPr lang="en-US" sz="3300" dirty="0"/>
              <a:t>	</a:t>
            </a:r>
            <a:r>
              <a:rPr lang="en-US" sz="3300" dirty="0" smtClean="0"/>
              <a:t>*Punch biopsy</a:t>
            </a:r>
          </a:p>
          <a:p>
            <a:pPr marL="0" indent="0">
              <a:buNone/>
            </a:pPr>
            <a:r>
              <a:rPr lang="en-US" sz="3300" dirty="0"/>
              <a:t>	</a:t>
            </a:r>
            <a:r>
              <a:rPr lang="en-US" sz="3300" dirty="0" smtClean="0"/>
              <a:t>*sentinel node biopsy</a:t>
            </a:r>
          </a:p>
          <a:p>
            <a:pPr marL="0" indent="0">
              <a:buNone/>
            </a:pPr>
            <a:endParaRPr lang="en-US" dirty="0" smtClean="0"/>
          </a:p>
          <a:p>
            <a:endParaRPr lang="en-US" dirty="0"/>
          </a:p>
        </p:txBody>
      </p:sp>
    </p:spTree>
    <p:extLst>
      <p:ext uri="{BB962C8B-B14F-4D97-AF65-F5344CB8AC3E}">
        <p14:creationId xmlns:p14="http://schemas.microsoft.com/office/powerpoint/2010/main" val="73341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sz="3600" dirty="0"/>
              <a:t>Cytology vs tissue sampling</a:t>
            </a:r>
          </a:p>
        </p:txBody>
      </p:sp>
      <p:pic>
        <p:nvPicPr>
          <p:cNvPr id="4" name="Content Placeholder 3"/>
          <p:cNvPicPr>
            <a:picLocks noGrp="1" noChangeAspect="1"/>
          </p:cNvPicPr>
          <p:nvPr>
            <p:ph idx="1"/>
          </p:nvPr>
        </p:nvPicPr>
        <p:blipFill rotWithShape="1">
          <a:blip r:embed="rId2"/>
          <a:srcRect l="32006" t="35356" r="17801" b="7401"/>
          <a:stretch/>
        </p:blipFill>
        <p:spPr>
          <a:xfrm>
            <a:off x="510989" y="1524000"/>
            <a:ext cx="7642411" cy="4902679"/>
          </a:xfrm>
          <a:prstGeom prst="rect">
            <a:avLst/>
          </a:prstGeom>
        </p:spPr>
      </p:pic>
    </p:spTree>
    <p:extLst>
      <p:ext uri="{BB962C8B-B14F-4D97-AF65-F5344CB8AC3E}">
        <p14:creationId xmlns:p14="http://schemas.microsoft.com/office/powerpoint/2010/main" val="39334307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6994" y="762000"/>
            <a:ext cx="8229600" cy="5562600"/>
          </a:xfrm>
        </p:spPr>
        <p:txBody>
          <a:bodyPr>
            <a:normAutofit fontScale="55000" lnSpcReduction="20000"/>
          </a:bodyPr>
          <a:lstStyle/>
          <a:p>
            <a:pPr>
              <a:lnSpc>
                <a:spcPct val="120000"/>
              </a:lnSpc>
            </a:pPr>
            <a:r>
              <a:rPr lang="en-US" dirty="0"/>
              <a:t>Cancer is a major global public health problem; there were 10 million deaths from cancer worldwide in </a:t>
            </a:r>
            <a:r>
              <a:rPr lang="en-US" dirty="0" smtClean="0"/>
              <a:t>2020. </a:t>
            </a:r>
          </a:p>
          <a:p>
            <a:pPr>
              <a:lnSpc>
                <a:spcPct val="120000"/>
              </a:lnSpc>
            </a:pPr>
            <a:r>
              <a:rPr lang="en-US" dirty="0" smtClean="0"/>
              <a:t>For </a:t>
            </a:r>
            <a:r>
              <a:rPr lang="en-US" dirty="0"/>
              <a:t>nearly all cancers, the chances of survival increase significantly if the disease is detected, diagnosed, and treated at an early </a:t>
            </a:r>
            <a:r>
              <a:rPr lang="en-US" dirty="0" smtClean="0"/>
              <a:t>stage</a:t>
            </a:r>
            <a:r>
              <a:rPr lang="sr-Latn-RS" dirty="0" smtClean="0"/>
              <a:t>.</a:t>
            </a:r>
            <a:endParaRPr lang="en-US" dirty="0" smtClean="0"/>
          </a:p>
          <a:p>
            <a:pPr marL="0" indent="0">
              <a:lnSpc>
                <a:spcPct val="120000"/>
              </a:lnSpc>
              <a:buNone/>
            </a:pPr>
            <a:endParaRPr lang="sr-Latn-RS" dirty="0" smtClean="0"/>
          </a:p>
          <a:p>
            <a:pPr>
              <a:lnSpc>
                <a:spcPct val="120000"/>
              </a:lnSpc>
            </a:pPr>
            <a:r>
              <a:rPr lang="en-US" dirty="0" smtClean="0"/>
              <a:t>Tumors </a:t>
            </a:r>
            <a:r>
              <a:rPr lang="en-US" dirty="0"/>
              <a:t>consist of cells whose </a:t>
            </a:r>
            <a:r>
              <a:rPr lang="en-US" dirty="0" smtClean="0"/>
              <a:t>growth</a:t>
            </a:r>
            <a:r>
              <a:rPr lang="sr-Latn-RS" dirty="0" smtClean="0"/>
              <a:t> </a:t>
            </a:r>
            <a:r>
              <a:rPr lang="en-US" dirty="0" smtClean="0"/>
              <a:t>and </a:t>
            </a:r>
            <a:r>
              <a:rPr lang="en-US" dirty="0"/>
              <a:t>morphological characteristics </a:t>
            </a:r>
            <a:r>
              <a:rPr lang="en-US" dirty="0" smtClean="0"/>
              <a:t>are</a:t>
            </a:r>
            <a:r>
              <a:rPr lang="sr-Latn-RS" dirty="0" smtClean="0"/>
              <a:t> </a:t>
            </a:r>
            <a:r>
              <a:rPr lang="en-US" dirty="0" smtClean="0"/>
              <a:t>markedly </a:t>
            </a:r>
            <a:r>
              <a:rPr lang="en-US" dirty="0"/>
              <a:t>different from those of </a:t>
            </a:r>
            <a:r>
              <a:rPr lang="en-US" dirty="0" smtClean="0"/>
              <a:t>normal</a:t>
            </a:r>
            <a:r>
              <a:rPr lang="sr-Latn-RS" dirty="0" smtClean="0"/>
              <a:t> </a:t>
            </a:r>
            <a:r>
              <a:rPr lang="en-US" dirty="0" smtClean="0"/>
              <a:t>cells</a:t>
            </a:r>
            <a:r>
              <a:rPr lang="en-US" dirty="0"/>
              <a:t>. Criteria for malignancy </a:t>
            </a:r>
            <a:r>
              <a:rPr lang="en-US" dirty="0" smtClean="0"/>
              <a:t>include</a:t>
            </a:r>
            <a:r>
              <a:rPr lang="sr-Latn-RS" dirty="0" smtClean="0"/>
              <a:t> </a:t>
            </a:r>
            <a:r>
              <a:rPr lang="en-US" dirty="0" smtClean="0"/>
              <a:t>increased </a:t>
            </a:r>
            <a:r>
              <a:rPr lang="en-US" dirty="0"/>
              <a:t>cell proliferation, loss of differentiation, infiltrative growth and metastasis to other organs</a:t>
            </a:r>
            <a:r>
              <a:rPr lang="en-US" dirty="0" smtClean="0"/>
              <a:t>.</a:t>
            </a:r>
          </a:p>
          <a:p>
            <a:pPr marL="0" indent="0">
              <a:lnSpc>
                <a:spcPct val="120000"/>
              </a:lnSpc>
              <a:buNone/>
            </a:pPr>
            <a:endParaRPr lang="en-US" dirty="0"/>
          </a:p>
          <a:p>
            <a:pPr>
              <a:lnSpc>
                <a:spcPct val="120000"/>
              </a:lnSpc>
            </a:pPr>
            <a:r>
              <a:rPr lang="en-US" dirty="0" smtClean="0"/>
              <a:t>Malignant </a:t>
            </a:r>
            <a:r>
              <a:rPr lang="en-US" dirty="0"/>
              <a:t>transformation is a </a:t>
            </a:r>
            <a:r>
              <a:rPr lang="en-US" dirty="0" smtClean="0"/>
              <a:t>multistage</a:t>
            </a:r>
            <a:r>
              <a:rPr lang="sr-Latn-RS" dirty="0" smtClean="0"/>
              <a:t> </a:t>
            </a:r>
            <a:r>
              <a:rPr lang="en-US" dirty="0" smtClean="0"/>
              <a:t>process</a:t>
            </a:r>
            <a:r>
              <a:rPr lang="en-US" dirty="0"/>
              <a:t>, typically a progression </a:t>
            </a:r>
            <a:r>
              <a:rPr lang="en-US" dirty="0" smtClean="0"/>
              <a:t>from</a:t>
            </a:r>
            <a:r>
              <a:rPr lang="sr-Latn-RS" dirty="0" smtClean="0"/>
              <a:t> </a:t>
            </a:r>
            <a:r>
              <a:rPr lang="en-US" dirty="0" smtClean="0"/>
              <a:t>benign </a:t>
            </a:r>
            <a:r>
              <a:rPr lang="en-US" dirty="0"/>
              <a:t>lesions </a:t>
            </a:r>
            <a:r>
              <a:rPr lang="en-US" dirty="0" smtClean="0"/>
              <a:t>to </a:t>
            </a:r>
            <a:r>
              <a:rPr lang="en-US" dirty="0"/>
              <a:t>malignant </a:t>
            </a:r>
            <a:r>
              <a:rPr lang="en-US" dirty="0" smtClean="0"/>
              <a:t>tumors . </a:t>
            </a:r>
            <a:r>
              <a:rPr lang="en-US" dirty="0"/>
              <a:t>This evolution of malignant cells is caused by </a:t>
            </a:r>
            <a:r>
              <a:rPr lang="en-US" dirty="0" smtClean="0"/>
              <a:t>the</a:t>
            </a:r>
            <a:r>
              <a:rPr lang="sr-Latn-RS" dirty="0" smtClean="0"/>
              <a:t> </a:t>
            </a:r>
            <a:r>
              <a:rPr lang="en-US" dirty="0" smtClean="0"/>
              <a:t>sequential </a:t>
            </a:r>
            <a:r>
              <a:rPr lang="en-US" dirty="0"/>
              <a:t>accumulation of </a:t>
            </a:r>
            <a:r>
              <a:rPr lang="en-US" dirty="0" smtClean="0"/>
              <a:t>alterations</a:t>
            </a:r>
            <a:r>
              <a:rPr lang="sr-Latn-RS" dirty="0" smtClean="0"/>
              <a:t> </a:t>
            </a:r>
            <a:r>
              <a:rPr lang="en-US" dirty="0" smtClean="0"/>
              <a:t>in </a:t>
            </a:r>
            <a:r>
              <a:rPr lang="en-US" dirty="0"/>
              <a:t>genes responsible for the control </a:t>
            </a:r>
            <a:r>
              <a:rPr lang="en-US" dirty="0" smtClean="0"/>
              <a:t>of</a:t>
            </a:r>
            <a:r>
              <a:rPr lang="sr-Latn-RS" dirty="0" smtClean="0"/>
              <a:t> </a:t>
            </a:r>
            <a:r>
              <a:rPr lang="en-US" dirty="0" smtClean="0"/>
              <a:t>cellular </a:t>
            </a:r>
            <a:r>
              <a:rPr lang="en-US" dirty="0"/>
              <a:t>proliferation, cell death and </a:t>
            </a:r>
            <a:r>
              <a:rPr lang="en-US" dirty="0" smtClean="0"/>
              <a:t>the</a:t>
            </a:r>
            <a:r>
              <a:rPr lang="sr-Latn-RS" dirty="0" smtClean="0"/>
              <a:t> </a:t>
            </a:r>
            <a:r>
              <a:rPr lang="en-US" dirty="0" smtClean="0"/>
              <a:t>maintenance </a:t>
            </a:r>
            <a:r>
              <a:rPr lang="en-US" dirty="0"/>
              <a:t>of genetic integrity</a:t>
            </a:r>
            <a:r>
              <a:rPr lang="en-US" dirty="0" smtClean="0"/>
              <a:t>.</a:t>
            </a:r>
          </a:p>
          <a:p>
            <a:pPr marL="0" indent="0">
              <a:lnSpc>
                <a:spcPct val="120000"/>
              </a:lnSpc>
              <a:buNone/>
            </a:pPr>
            <a:endParaRPr lang="en-US" dirty="0"/>
          </a:p>
          <a:p>
            <a:pPr>
              <a:lnSpc>
                <a:spcPct val="120000"/>
              </a:lnSpc>
            </a:pPr>
            <a:r>
              <a:rPr lang="en-US" dirty="0" smtClean="0"/>
              <a:t>The </a:t>
            </a:r>
            <a:r>
              <a:rPr lang="en-US" dirty="0"/>
              <a:t>development of cancer may be initiated by environmental agents (</a:t>
            </a:r>
            <a:r>
              <a:rPr lang="en-US" dirty="0" smtClean="0"/>
              <a:t>chemical</a:t>
            </a:r>
            <a:r>
              <a:rPr lang="sr-Latn-RS" dirty="0" smtClean="0"/>
              <a:t> </a:t>
            </a:r>
            <a:r>
              <a:rPr lang="en-US" dirty="0" smtClean="0"/>
              <a:t>carcinogens</a:t>
            </a:r>
            <a:r>
              <a:rPr lang="en-US" dirty="0"/>
              <a:t>, radiation, viruses) </a:t>
            </a:r>
            <a:r>
              <a:rPr lang="en-US" dirty="0" smtClean="0"/>
              <a:t>and</a:t>
            </a:r>
            <a:r>
              <a:rPr lang="sr-Latn-RS" dirty="0" smtClean="0"/>
              <a:t> </a:t>
            </a:r>
            <a:r>
              <a:rPr lang="en-US" dirty="0" smtClean="0"/>
              <a:t>inherited </a:t>
            </a:r>
            <a:r>
              <a:rPr lang="en-US" dirty="0"/>
              <a:t>genetic factors (</a:t>
            </a:r>
            <a:r>
              <a:rPr lang="en-US" dirty="0" smtClean="0"/>
              <a:t>germline</a:t>
            </a:r>
            <a:r>
              <a:rPr lang="sr-Latn-RS" dirty="0" smtClean="0"/>
              <a:t> </a:t>
            </a:r>
            <a:r>
              <a:rPr lang="en-US" dirty="0" smtClean="0"/>
              <a:t>mutations</a:t>
            </a:r>
            <a:r>
              <a:rPr lang="en-US" dirty="0"/>
              <a:t>).</a:t>
            </a:r>
          </a:p>
        </p:txBody>
      </p:sp>
    </p:spTree>
    <p:extLst>
      <p:ext uri="{BB962C8B-B14F-4D97-AF65-F5344CB8AC3E}">
        <p14:creationId xmlns:p14="http://schemas.microsoft.com/office/powerpoint/2010/main" val="33696821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Histopathological report</a:t>
            </a:r>
            <a:r>
              <a:rPr lang="en-US" b="1" dirty="0"/>
              <a:t/>
            </a:r>
            <a:br>
              <a:rPr lang="en-US" b="1" dirty="0"/>
            </a:br>
            <a:endParaRPr lang="en-US" b="1" dirty="0"/>
          </a:p>
        </p:txBody>
      </p:sp>
      <p:sp>
        <p:nvSpPr>
          <p:cNvPr id="4" name="Content Placeholder 3"/>
          <p:cNvSpPr>
            <a:spLocks noGrp="1"/>
          </p:cNvSpPr>
          <p:nvPr>
            <p:ph idx="1"/>
          </p:nvPr>
        </p:nvSpPr>
        <p:spPr/>
        <p:txBody>
          <a:bodyPr>
            <a:normAutofit fontScale="77500" lnSpcReduction="20000"/>
          </a:bodyPr>
          <a:lstStyle/>
          <a:p>
            <a:r>
              <a:rPr lang="en-US" dirty="0" smtClean="0"/>
              <a:t>the origin of the tissue examined and the method of obtaining the sample</a:t>
            </a:r>
          </a:p>
          <a:p>
            <a:r>
              <a:rPr lang="en-US" dirty="0" smtClean="0"/>
              <a:t>histological type of tumor (</a:t>
            </a:r>
            <a:r>
              <a:rPr lang="en-US" dirty="0" err="1" smtClean="0"/>
              <a:t>plano</a:t>
            </a:r>
            <a:r>
              <a:rPr lang="en-US" dirty="0" smtClean="0"/>
              <a:t>, adeno, </a:t>
            </a:r>
            <a:r>
              <a:rPr lang="en-US" dirty="0" err="1" smtClean="0"/>
              <a:t>giganto</a:t>
            </a:r>
            <a:r>
              <a:rPr lang="en-US" dirty="0" smtClean="0"/>
              <a:t>, microcellular type, neuroendocrine tumor, etc. - in lung carcinoma)</a:t>
            </a:r>
          </a:p>
          <a:p>
            <a:r>
              <a:rPr lang="en-US" dirty="0" smtClean="0"/>
              <a:t>degree of tumor differentiation - histological grade, nuclear grade, mitotic index</a:t>
            </a:r>
          </a:p>
          <a:p>
            <a:r>
              <a:rPr lang="en-US" dirty="0" smtClean="0"/>
              <a:t>data on </a:t>
            </a:r>
            <a:r>
              <a:rPr lang="en-US" b="1" dirty="0" smtClean="0"/>
              <a:t>T</a:t>
            </a:r>
            <a:r>
              <a:rPr lang="en-US" dirty="0" smtClean="0"/>
              <a:t>(</a:t>
            </a:r>
            <a:r>
              <a:rPr lang="en-US" dirty="0" err="1" smtClean="0"/>
              <a:t>umor</a:t>
            </a:r>
            <a:r>
              <a:rPr lang="en-US" dirty="0" smtClean="0"/>
              <a:t>)</a:t>
            </a:r>
            <a:r>
              <a:rPr lang="en-US" b="1" dirty="0" smtClean="0"/>
              <a:t>N</a:t>
            </a:r>
            <a:r>
              <a:rPr lang="en-US" dirty="0" smtClean="0"/>
              <a:t>(</a:t>
            </a:r>
            <a:r>
              <a:rPr lang="en-US" dirty="0" err="1" smtClean="0"/>
              <a:t>odus</a:t>
            </a:r>
            <a:r>
              <a:rPr lang="en-US" dirty="0" smtClean="0"/>
              <a:t>)</a:t>
            </a:r>
            <a:r>
              <a:rPr lang="en-US" b="1" dirty="0" smtClean="0"/>
              <a:t>M</a:t>
            </a:r>
            <a:r>
              <a:rPr lang="en-US" dirty="0" smtClean="0"/>
              <a:t>(</a:t>
            </a:r>
            <a:r>
              <a:rPr lang="en-US" dirty="0" err="1" smtClean="0"/>
              <a:t>etastasis</a:t>
            </a:r>
            <a:r>
              <a:rPr lang="en-US" dirty="0" smtClean="0"/>
              <a:t>) status</a:t>
            </a:r>
          </a:p>
          <a:p>
            <a:r>
              <a:rPr lang="en-US" dirty="0" smtClean="0"/>
              <a:t>data on the presence of invasion (</a:t>
            </a:r>
            <a:r>
              <a:rPr lang="en-US" dirty="0" err="1" smtClean="0"/>
              <a:t>perineural</a:t>
            </a:r>
            <a:r>
              <a:rPr lang="en-US" dirty="0" smtClean="0"/>
              <a:t>, venous and lymphatic invasions)</a:t>
            </a:r>
          </a:p>
          <a:p>
            <a:r>
              <a:rPr lang="en-US" dirty="0" smtClean="0"/>
              <a:t>residual status</a:t>
            </a:r>
          </a:p>
          <a:p>
            <a:r>
              <a:rPr lang="en-US" dirty="0" smtClean="0"/>
              <a:t>other information of significance</a:t>
            </a:r>
            <a:endParaRPr lang="en-US" dirty="0"/>
          </a:p>
        </p:txBody>
      </p:sp>
    </p:spTree>
    <p:extLst>
      <p:ext uri="{BB962C8B-B14F-4D97-AF65-F5344CB8AC3E}">
        <p14:creationId xmlns:p14="http://schemas.microsoft.com/office/powerpoint/2010/main" val="22714004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t>The </a:t>
            </a:r>
            <a:r>
              <a:rPr lang="en-US" sz="3200" b="1" dirty="0" err="1"/>
              <a:t>TNM</a:t>
            </a:r>
            <a:r>
              <a:rPr lang="en-US" sz="3200" b="1" dirty="0"/>
              <a:t> system for the classification of</a:t>
            </a:r>
            <a:br>
              <a:rPr lang="en-US" sz="3200" b="1" dirty="0"/>
            </a:br>
            <a:r>
              <a:rPr lang="en-US" sz="3200" b="1" dirty="0"/>
              <a:t>malignant </a:t>
            </a:r>
            <a:r>
              <a:rPr lang="en-US" sz="3200" b="1" dirty="0" err="1"/>
              <a:t>tumours</a:t>
            </a:r>
            <a:r>
              <a:rPr lang="en-US" sz="3200" b="1" dirty="0"/>
              <a:t> </a:t>
            </a:r>
          </a:p>
        </p:txBody>
      </p:sp>
      <p:sp>
        <p:nvSpPr>
          <p:cNvPr id="3" name="Content Placeholder 2"/>
          <p:cNvSpPr>
            <a:spLocks noGrp="1"/>
          </p:cNvSpPr>
          <p:nvPr>
            <p:ph idx="1"/>
          </p:nvPr>
        </p:nvSpPr>
        <p:spPr>
          <a:xfrm>
            <a:off x="457200" y="1600201"/>
            <a:ext cx="3505200" cy="1371599"/>
          </a:xfrm>
        </p:spPr>
        <p:txBody>
          <a:bodyPr>
            <a:normAutofit fontScale="70000" lnSpcReduction="20000"/>
          </a:bodyPr>
          <a:lstStyle/>
          <a:p>
            <a:r>
              <a:rPr lang="en-US" dirty="0" smtClean="0"/>
              <a:t>T </a:t>
            </a:r>
            <a:r>
              <a:rPr lang="en-US" dirty="0"/>
              <a:t>- the primary </a:t>
            </a:r>
            <a:r>
              <a:rPr lang="en-US" dirty="0" err="1"/>
              <a:t>tumour</a:t>
            </a:r>
            <a:endParaRPr lang="en-US" dirty="0"/>
          </a:p>
          <a:p>
            <a:r>
              <a:rPr lang="en-US" dirty="0"/>
              <a:t>N - regional lymph nodes</a:t>
            </a:r>
          </a:p>
          <a:p>
            <a:r>
              <a:rPr lang="en-US" dirty="0"/>
              <a:t>M - distant metastases</a:t>
            </a:r>
          </a:p>
          <a:p>
            <a:pPr marL="0" indent="0">
              <a:buNone/>
            </a:pPr>
            <a:endParaRPr lang="sr-Latn-RS" dirty="0" smtClean="0"/>
          </a:p>
        </p:txBody>
      </p:sp>
      <p:pic>
        <p:nvPicPr>
          <p:cNvPr id="7" name="Picture 6"/>
          <p:cNvPicPr>
            <a:picLocks noChangeAspect="1"/>
          </p:cNvPicPr>
          <p:nvPr/>
        </p:nvPicPr>
        <p:blipFill>
          <a:blip r:embed="rId3"/>
          <a:stretch>
            <a:fillRect/>
          </a:stretch>
        </p:blipFill>
        <p:spPr>
          <a:xfrm>
            <a:off x="5105400" y="1600201"/>
            <a:ext cx="3852983" cy="4082848"/>
          </a:xfrm>
          <a:prstGeom prst="rect">
            <a:avLst/>
          </a:prstGeom>
        </p:spPr>
      </p:pic>
      <p:pic>
        <p:nvPicPr>
          <p:cNvPr id="10" name="Picture 9"/>
          <p:cNvPicPr>
            <a:picLocks noChangeAspect="1"/>
          </p:cNvPicPr>
          <p:nvPr/>
        </p:nvPicPr>
        <p:blipFill>
          <a:blip r:embed="rId4"/>
          <a:stretch>
            <a:fillRect/>
          </a:stretch>
        </p:blipFill>
        <p:spPr>
          <a:xfrm>
            <a:off x="422564" y="4038600"/>
            <a:ext cx="3838542" cy="2438400"/>
          </a:xfrm>
          <a:prstGeom prst="rect">
            <a:avLst/>
          </a:prstGeom>
        </p:spPr>
      </p:pic>
    </p:spTree>
    <p:extLst>
      <p:ext uri="{BB962C8B-B14F-4D97-AF65-F5344CB8AC3E}">
        <p14:creationId xmlns:p14="http://schemas.microsoft.com/office/powerpoint/2010/main" val="24950396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4938" t="2469" r="6172" b="2469"/>
          <a:stretch/>
        </p:blipFill>
        <p:spPr>
          <a:xfrm>
            <a:off x="304800" y="914400"/>
            <a:ext cx="4114800" cy="5867400"/>
          </a:xfrm>
          <a:prstGeom prst="rect">
            <a:avLst/>
          </a:prstGeom>
        </p:spPr>
      </p:pic>
      <p:sp>
        <p:nvSpPr>
          <p:cNvPr id="5" name="Title 4"/>
          <p:cNvSpPr>
            <a:spLocks noGrp="1"/>
          </p:cNvSpPr>
          <p:nvPr>
            <p:ph type="title"/>
          </p:nvPr>
        </p:nvSpPr>
        <p:spPr>
          <a:xfrm>
            <a:off x="457200" y="228600"/>
            <a:ext cx="8229600" cy="639762"/>
          </a:xfrm>
        </p:spPr>
        <p:txBody>
          <a:bodyPr>
            <a:noAutofit/>
          </a:bodyPr>
          <a:lstStyle/>
          <a:p>
            <a:r>
              <a:rPr lang="en-US" sz="3600" dirty="0"/>
              <a:t>Colon Cancer Staging</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7200" y="274638"/>
            <a:ext cx="8229600" cy="639762"/>
          </a:xfrm>
        </p:spPr>
        <p:txBody>
          <a:bodyPr>
            <a:noAutofit/>
          </a:bodyPr>
          <a:lstStyle/>
          <a:p>
            <a:r>
              <a:rPr lang="en-US" sz="3200" b="1" dirty="0" smtClean="0">
                <a:solidFill>
                  <a:srgbClr val="3C4043"/>
                </a:solidFill>
              </a:rPr>
              <a:t/>
            </a:r>
            <a:br>
              <a:rPr lang="en-US" sz="3200" b="1" dirty="0" smtClean="0">
                <a:solidFill>
                  <a:srgbClr val="3C4043"/>
                </a:solidFill>
              </a:rPr>
            </a:br>
            <a:r>
              <a:rPr lang="en-US" sz="3200" b="1" dirty="0" smtClean="0">
                <a:solidFill>
                  <a:srgbClr val="3C4043"/>
                </a:solidFill>
              </a:rPr>
              <a:t>Screening</a:t>
            </a:r>
            <a:r>
              <a:rPr lang="sr-Cyrl-CS" sz="3200" b="1" dirty="0">
                <a:solidFill>
                  <a:srgbClr val="FF0000"/>
                </a:solidFill>
              </a:rPr>
              <a:t/>
            </a:r>
            <a:br>
              <a:rPr lang="sr-Cyrl-CS" sz="3200" b="1" dirty="0">
                <a:solidFill>
                  <a:srgbClr val="FF0000"/>
                </a:solidFill>
              </a:rPr>
            </a:br>
            <a:endParaRPr lang="en-US" sz="3200" b="1" dirty="0"/>
          </a:p>
        </p:txBody>
      </p:sp>
      <p:sp>
        <p:nvSpPr>
          <p:cNvPr id="2" name="Content Placeholder 1"/>
          <p:cNvSpPr>
            <a:spLocks noGrp="1"/>
          </p:cNvSpPr>
          <p:nvPr>
            <p:ph idx="1"/>
          </p:nvPr>
        </p:nvSpPr>
        <p:spPr/>
        <p:txBody>
          <a:bodyPr>
            <a:normAutofit fontScale="77500" lnSpcReduction="20000"/>
          </a:bodyPr>
          <a:lstStyle/>
          <a:p>
            <a:r>
              <a:rPr lang="en-US" dirty="0" smtClean="0"/>
              <a:t>synonym for secondary prevention</a:t>
            </a:r>
          </a:p>
          <a:p>
            <a:r>
              <a:rPr lang="en-US" dirty="0" smtClean="0"/>
              <a:t>the goal is to discover the disease in the asymptomatic (early) phase in "healthy" individuals</a:t>
            </a:r>
          </a:p>
          <a:p>
            <a:r>
              <a:rPr lang="en-US" dirty="0" smtClean="0"/>
              <a:t>enables more efficient treatment</a:t>
            </a:r>
          </a:p>
          <a:p>
            <a:r>
              <a:rPr lang="en-US" dirty="0" smtClean="0"/>
              <a:t>reduces mortality</a:t>
            </a:r>
          </a:p>
          <a:p>
            <a:r>
              <a:rPr lang="en-US" dirty="0" smtClean="0"/>
              <a:t>it should be based on scientific evidence</a:t>
            </a:r>
          </a:p>
          <a:p>
            <a:r>
              <a:rPr lang="en-US" dirty="0" smtClean="0"/>
              <a:t>to be applicable to a large part of the population</a:t>
            </a:r>
          </a:p>
          <a:p>
            <a:r>
              <a:rPr lang="en-US" dirty="0" smtClean="0"/>
              <a:t>good relation of costs and efficiency</a:t>
            </a:r>
          </a:p>
          <a:p>
            <a:r>
              <a:rPr lang="en-US" dirty="0" smtClean="0"/>
              <a:t>to be sensitive enough</a:t>
            </a:r>
          </a:p>
          <a:p>
            <a:r>
              <a:rPr lang="en-US" dirty="0" smtClean="0"/>
              <a:t>that in case of a positive finding it is followed immediately by further diagnosis and possible treatment</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868362"/>
          </a:xfrm>
        </p:spPr>
        <p:txBody>
          <a:bodyPr>
            <a:normAutofit/>
          </a:bodyPr>
          <a:lstStyle/>
          <a:p>
            <a:r>
              <a:rPr lang="en-US" sz="3600" b="1" dirty="0" smtClean="0"/>
              <a:t>Colorectal cancer diagnosis</a:t>
            </a:r>
            <a:endParaRPr lang="en-US" sz="3600" b="1" dirty="0"/>
          </a:p>
        </p:txBody>
      </p:sp>
      <p:sp>
        <p:nvSpPr>
          <p:cNvPr id="5" name="Content Placeholder 4"/>
          <p:cNvSpPr>
            <a:spLocks noGrp="1"/>
          </p:cNvSpPr>
          <p:nvPr>
            <p:ph idx="1"/>
          </p:nvPr>
        </p:nvSpPr>
        <p:spPr>
          <a:xfrm>
            <a:off x="381000" y="1524000"/>
            <a:ext cx="8229600" cy="4572000"/>
          </a:xfrm>
        </p:spPr>
        <p:txBody>
          <a:bodyPr>
            <a:normAutofit fontScale="55000" lnSpcReduction="20000"/>
          </a:bodyPr>
          <a:lstStyle/>
          <a:p>
            <a:pPr>
              <a:lnSpc>
                <a:spcPct val="170000"/>
              </a:lnSpc>
            </a:pPr>
            <a:r>
              <a:rPr lang="en-US" dirty="0"/>
              <a:t>Medical history and physical exam</a:t>
            </a:r>
          </a:p>
          <a:p>
            <a:pPr>
              <a:lnSpc>
                <a:spcPct val="170000"/>
              </a:lnSpc>
            </a:pPr>
            <a:r>
              <a:rPr lang="en-US" dirty="0"/>
              <a:t>The Digital Rectal </a:t>
            </a:r>
            <a:r>
              <a:rPr lang="en-US" dirty="0" smtClean="0"/>
              <a:t>Examination</a:t>
            </a:r>
          </a:p>
          <a:p>
            <a:pPr>
              <a:lnSpc>
                <a:spcPct val="170000"/>
              </a:lnSpc>
            </a:pPr>
            <a:r>
              <a:rPr lang="en-US" dirty="0" smtClean="0"/>
              <a:t>Colonoscopy-biopsy, histopathological examination</a:t>
            </a:r>
          </a:p>
          <a:p>
            <a:pPr>
              <a:lnSpc>
                <a:spcPct val="170000"/>
              </a:lnSpc>
            </a:pPr>
            <a:r>
              <a:rPr lang="en-US" dirty="0"/>
              <a:t>Molecular tests: If the cancer is advanced, the cancer cells will probably be tested </a:t>
            </a:r>
            <a:r>
              <a:rPr lang="en-US" dirty="0" smtClean="0"/>
              <a:t>for specific </a:t>
            </a:r>
            <a:r>
              <a:rPr lang="en-US" dirty="0"/>
              <a:t>gene and protein changes that might help tell if targeted therapy drugs could </a:t>
            </a:r>
            <a:r>
              <a:rPr lang="en-US" dirty="0" smtClean="0"/>
              <a:t>be options </a:t>
            </a:r>
            <a:r>
              <a:rPr lang="en-US" dirty="0"/>
              <a:t>for </a:t>
            </a:r>
            <a:r>
              <a:rPr lang="en-US" dirty="0" smtClean="0"/>
              <a:t>treatment (</a:t>
            </a:r>
            <a:r>
              <a:rPr lang="en-US" dirty="0" err="1" smtClean="0"/>
              <a:t>KRAS</a:t>
            </a:r>
            <a:r>
              <a:rPr lang="en-US" dirty="0"/>
              <a:t>, NRAS, and </a:t>
            </a:r>
            <a:r>
              <a:rPr lang="en-US" dirty="0" err="1"/>
              <a:t>BRAF</a:t>
            </a:r>
            <a:r>
              <a:rPr lang="en-US" dirty="0"/>
              <a:t> genes, as well as other gene and </a:t>
            </a:r>
            <a:r>
              <a:rPr lang="en-US" dirty="0" smtClean="0"/>
              <a:t>protein changes)</a:t>
            </a:r>
          </a:p>
          <a:p>
            <a:pPr>
              <a:lnSpc>
                <a:spcPct val="170000"/>
              </a:lnSpc>
            </a:pPr>
            <a:r>
              <a:rPr lang="en-US" dirty="0" smtClean="0"/>
              <a:t>imaging</a:t>
            </a:r>
            <a:r>
              <a:rPr lang="en-US" dirty="0"/>
              <a:t>: CT </a:t>
            </a:r>
            <a:r>
              <a:rPr lang="en-US" dirty="0" smtClean="0"/>
              <a:t>or MRI scan </a:t>
            </a:r>
            <a:r>
              <a:rPr lang="en-US" dirty="0"/>
              <a:t>of the chest and </a:t>
            </a:r>
            <a:r>
              <a:rPr lang="en-US" dirty="0" smtClean="0"/>
              <a:t>abdomen, 18-</a:t>
            </a:r>
            <a:r>
              <a:rPr lang="en-US" dirty="0" err="1" smtClean="0"/>
              <a:t>FDG</a:t>
            </a:r>
            <a:r>
              <a:rPr lang="en-US" dirty="0" smtClean="0"/>
              <a:t> PET-CT</a:t>
            </a:r>
          </a:p>
          <a:p>
            <a:pPr>
              <a:lnSpc>
                <a:spcPct val="170000"/>
              </a:lnSpc>
            </a:pPr>
            <a:r>
              <a:rPr lang="en-US" dirty="0"/>
              <a:t>Tumors up to 15 cm from the </a:t>
            </a:r>
            <a:r>
              <a:rPr lang="en-US" dirty="0" err="1" smtClean="0"/>
              <a:t>ano</a:t>
            </a:r>
            <a:r>
              <a:rPr lang="en-US" dirty="0" smtClean="0"/>
              <a:t>-cutaneous </a:t>
            </a:r>
            <a:r>
              <a:rPr lang="en-US" dirty="0"/>
              <a:t>edge are defined as rectal tumors, those above are colon tumors.</a:t>
            </a:r>
            <a:endParaRPr lang="en-US" dirty="0" smtClean="0"/>
          </a:p>
          <a:p>
            <a:endParaRPr lang="en-US" dirty="0" smtClean="0"/>
          </a:p>
          <a:p>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228600"/>
            <a:ext cx="8229600" cy="685800"/>
          </a:xfrm>
        </p:spPr>
        <p:txBody>
          <a:bodyPr>
            <a:normAutofit/>
          </a:bodyPr>
          <a:lstStyle/>
          <a:p>
            <a:r>
              <a:rPr lang="en-US" sz="3200" b="1" dirty="0"/>
              <a:t>Lung Cancer </a:t>
            </a:r>
            <a:r>
              <a:rPr lang="en-US" sz="3200" b="1" dirty="0" smtClean="0"/>
              <a:t>Diagnosis</a:t>
            </a:r>
            <a:endParaRPr lang="en-US" sz="3200" b="1" dirty="0"/>
          </a:p>
        </p:txBody>
      </p:sp>
      <p:sp>
        <p:nvSpPr>
          <p:cNvPr id="5" name="Content Placeholder 4"/>
          <p:cNvSpPr>
            <a:spLocks noGrp="1"/>
          </p:cNvSpPr>
          <p:nvPr>
            <p:ph idx="1"/>
          </p:nvPr>
        </p:nvSpPr>
        <p:spPr>
          <a:xfrm>
            <a:off x="304800" y="1219200"/>
            <a:ext cx="8382000" cy="5257800"/>
          </a:xfrm>
        </p:spPr>
        <p:txBody>
          <a:bodyPr>
            <a:normAutofit fontScale="47500" lnSpcReduction="20000"/>
          </a:bodyPr>
          <a:lstStyle/>
          <a:p>
            <a:pPr>
              <a:lnSpc>
                <a:spcPct val="170000"/>
              </a:lnSpc>
            </a:pPr>
            <a:r>
              <a:rPr lang="en-US" sz="3400" dirty="0"/>
              <a:t>Medical history and physical </a:t>
            </a:r>
            <a:r>
              <a:rPr lang="en-US" sz="3400" dirty="0" smtClean="0"/>
              <a:t>examination</a:t>
            </a:r>
          </a:p>
          <a:p>
            <a:pPr>
              <a:lnSpc>
                <a:spcPct val="170000"/>
              </a:lnSpc>
            </a:pPr>
            <a:r>
              <a:rPr lang="en-US" sz="3400" dirty="0"/>
              <a:t>Chest x-ray</a:t>
            </a:r>
            <a:endParaRPr lang="en-US" sz="3400" dirty="0" smtClean="0"/>
          </a:p>
          <a:p>
            <a:pPr>
              <a:lnSpc>
                <a:spcPct val="170000"/>
              </a:lnSpc>
            </a:pPr>
            <a:r>
              <a:rPr lang="en-US" sz="3400" dirty="0"/>
              <a:t>CT scan of the chest and </a:t>
            </a:r>
            <a:r>
              <a:rPr lang="en-US" sz="3400" dirty="0" smtClean="0"/>
              <a:t>abdomen: is </a:t>
            </a:r>
            <a:r>
              <a:rPr lang="en-US" sz="3400" dirty="0"/>
              <a:t>more likely to show lung tumors than routine chest x-rays. It can also </a:t>
            </a:r>
            <a:r>
              <a:rPr lang="en-US" sz="3400" dirty="0" smtClean="0"/>
              <a:t>show the </a:t>
            </a:r>
            <a:r>
              <a:rPr lang="en-US" sz="3400" dirty="0"/>
              <a:t>size, shape, and position of </a:t>
            </a:r>
            <a:r>
              <a:rPr lang="en-US" sz="3400" dirty="0" smtClean="0"/>
              <a:t>lung </a:t>
            </a:r>
            <a:r>
              <a:rPr lang="en-US" sz="3400" dirty="0"/>
              <a:t>tumors and </a:t>
            </a:r>
            <a:r>
              <a:rPr lang="en-US" sz="3400" dirty="0" smtClean="0"/>
              <a:t>can find enlarged lymph </a:t>
            </a:r>
            <a:r>
              <a:rPr lang="en-US" sz="3400" dirty="0" err="1" smtClean="0"/>
              <a:t>nodes;CT</a:t>
            </a:r>
            <a:r>
              <a:rPr lang="en-US" sz="3400" dirty="0" smtClean="0"/>
              <a:t> can </a:t>
            </a:r>
            <a:r>
              <a:rPr lang="en-US" sz="3400" dirty="0"/>
              <a:t>also be used to look </a:t>
            </a:r>
            <a:r>
              <a:rPr lang="en-US" sz="3400" dirty="0" smtClean="0"/>
              <a:t>for masses </a:t>
            </a:r>
            <a:r>
              <a:rPr lang="en-US" sz="3400" dirty="0"/>
              <a:t>in the adrenal glands, liver, brain, and other organs that might be due to </a:t>
            </a:r>
            <a:r>
              <a:rPr lang="en-US" sz="3400" dirty="0" smtClean="0"/>
              <a:t>the lung </a:t>
            </a:r>
            <a:r>
              <a:rPr lang="en-US" sz="3400" dirty="0"/>
              <a:t>cancer spread</a:t>
            </a:r>
            <a:r>
              <a:rPr lang="en-US" sz="3400" dirty="0" smtClean="0"/>
              <a:t>.</a:t>
            </a:r>
          </a:p>
          <a:p>
            <a:pPr>
              <a:lnSpc>
                <a:spcPct val="170000"/>
              </a:lnSpc>
            </a:pPr>
            <a:r>
              <a:rPr lang="en-US" sz="3400" dirty="0" smtClean="0"/>
              <a:t>Definitive diagnosis </a:t>
            </a:r>
            <a:r>
              <a:rPr lang="en-US" sz="3400" dirty="0"/>
              <a:t>of lung cancer can be made in two ways: histopathological and </a:t>
            </a:r>
            <a:r>
              <a:rPr lang="en-US" sz="3400" dirty="0" err="1" smtClean="0"/>
              <a:t>cytopathological</a:t>
            </a:r>
            <a:r>
              <a:rPr lang="en-US" sz="3400" dirty="0"/>
              <a:t>. Bronchoscopy specimens included: induced sputum, bronchial washing (BW), bronchial brushing (BB), endobronchial ultrasound- guided or transesophageal </a:t>
            </a:r>
            <a:r>
              <a:rPr lang="en-US" sz="3400" dirty="0" err="1" smtClean="0"/>
              <a:t>FNA</a:t>
            </a:r>
            <a:r>
              <a:rPr lang="en-US" sz="3400" dirty="0" smtClean="0"/>
              <a:t>.</a:t>
            </a:r>
          </a:p>
          <a:p>
            <a:pPr>
              <a:lnSpc>
                <a:spcPct val="170000"/>
              </a:lnSpc>
            </a:pPr>
            <a:r>
              <a:rPr lang="en-US" sz="3400" dirty="0" smtClean="0"/>
              <a:t>Molecular </a:t>
            </a:r>
            <a:r>
              <a:rPr lang="en-US" sz="3400" dirty="0"/>
              <a:t>tests for gene </a:t>
            </a:r>
            <a:r>
              <a:rPr lang="en-US" sz="3400" dirty="0" smtClean="0"/>
              <a:t>changes, especially </a:t>
            </a:r>
            <a:r>
              <a:rPr lang="en-US" sz="3400" dirty="0"/>
              <a:t>for </a:t>
            </a:r>
            <a:r>
              <a:rPr lang="en-US" sz="3400" dirty="0" smtClean="0"/>
              <a:t>NSCLC : </a:t>
            </a:r>
            <a:r>
              <a:rPr lang="en-US" sz="3400" dirty="0" err="1" smtClean="0"/>
              <a:t>KRAS</a:t>
            </a:r>
            <a:r>
              <a:rPr lang="en-US" sz="3400" dirty="0" smtClean="0"/>
              <a:t>, EGFR, </a:t>
            </a:r>
            <a:r>
              <a:rPr lang="en-US" sz="3400" dirty="0" err="1" smtClean="0"/>
              <a:t>ALK</a:t>
            </a:r>
            <a:r>
              <a:rPr lang="en-US" sz="3400" dirty="0" smtClean="0"/>
              <a:t>, RET, RAS</a:t>
            </a:r>
          </a:p>
          <a:p>
            <a:pPr>
              <a:lnSpc>
                <a:spcPct val="170000"/>
              </a:lnSpc>
            </a:pPr>
            <a:r>
              <a:rPr lang="en-US" sz="3400" dirty="0" smtClean="0"/>
              <a:t>Other diagnostics according to symptoms: PET-CT, bone scan, MRI</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200" b="1" dirty="0"/>
              <a:t>Breast cancer diagnosis</a:t>
            </a:r>
          </a:p>
        </p:txBody>
      </p:sp>
      <p:sp>
        <p:nvSpPr>
          <p:cNvPr id="3" name="Content Placeholder 2"/>
          <p:cNvSpPr>
            <a:spLocks noGrp="1"/>
          </p:cNvSpPr>
          <p:nvPr>
            <p:ph idx="1"/>
          </p:nvPr>
        </p:nvSpPr>
        <p:spPr>
          <a:xfrm>
            <a:off x="457200" y="1417638"/>
            <a:ext cx="8229600" cy="3230562"/>
          </a:xfrm>
        </p:spPr>
        <p:txBody>
          <a:bodyPr>
            <a:normAutofit/>
          </a:bodyPr>
          <a:lstStyle/>
          <a:p>
            <a:r>
              <a:rPr lang="en-US" sz="2400" dirty="0"/>
              <a:t>Medical history and physical exam</a:t>
            </a:r>
          </a:p>
          <a:p>
            <a:r>
              <a:rPr lang="en-US" sz="2400" dirty="0"/>
              <a:t>US/mammography/Breast MRI</a:t>
            </a:r>
          </a:p>
          <a:p>
            <a:r>
              <a:rPr lang="en-US" sz="2400" dirty="0"/>
              <a:t>CT scan of the chest and abdomen</a:t>
            </a:r>
          </a:p>
          <a:p>
            <a:r>
              <a:rPr lang="en-US" sz="2400" dirty="0"/>
              <a:t>Biopsy and histopathological </a:t>
            </a:r>
            <a:r>
              <a:rPr lang="en-US" sz="2400" dirty="0" smtClean="0"/>
              <a:t>diagnosis</a:t>
            </a:r>
          </a:p>
          <a:p>
            <a:r>
              <a:rPr lang="en-US" sz="2400" dirty="0"/>
              <a:t>Other diagnostics according to symptoms: PET-CT, bone scan, </a:t>
            </a:r>
            <a:r>
              <a:rPr lang="en-US" sz="2400" dirty="0" smtClean="0"/>
              <a:t>MRI</a:t>
            </a:r>
            <a:endParaRPr lang="en-US" dirty="0"/>
          </a:p>
          <a:p>
            <a:pPr>
              <a:buNone/>
            </a:pPr>
            <a:endParaRPr lang="en-US" dirty="0"/>
          </a:p>
        </p:txBody>
      </p:sp>
    </p:spTree>
    <p:extLst>
      <p:ext uri="{BB962C8B-B14F-4D97-AF65-F5344CB8AC3E}">
        <p14:creationId xmlns:p14="http://schemas.microsoft.com/office/powerpoint/2010/main" val="39790821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98883"/>
            <a:ext cx="8229600" cy="639762"/>
          </a:xfrm>
        </p:spPr>
        <p:txBody>
          <a:bodyPr>
            <a:noAutofit/>
          </a:bodyPr>
          <a:lstStyle/>
          <a:p>
            <a:r>
              <a:rPr lang="en-US" sz="3200" b="1" dirty="0" smtClean="0"/>
              <a:t/>
            </a:r>
            <a:br>
              <a:rPr lang="en-US" sz="3200" b="1" dirty="0" smtClean="0"/>
            </a:br>
            <a:r>
              <a:rPr lang="en-US" sz="3200" b="1" dirty="0" smtClean="0"/>
              <a:t>Assessment o</a:t>
            </a:r>
            <a:r>
              <a:rPr lang="sr-Latn-RS" sz="3200" b="1" dirty="0" smtClean="0"/>
              <a:t>f</a:t>
            </a:r>
            <a:r>
              <a:rPr lang="en-US" sz="3200" b="1" dirty="0" smtClean="0"/>
              <a:t> </a:t>
            </a:r>
            <a:r>
              <a:rPr lang="en-US" sz="3200" b="1" dirty="0" smtClean="0"/>
              <a:t>Risk </a:t>
            </a:r>
            <a:r>
              <a:rPr lang="en-US" sz="3200" b="1" dirty="0"/>
              <a:t>Factors </a:t>
            </a:r>
            <a:r>
              <a:rPr lang="en-US" sz="3200" b="1" dirty="0" smtClean="0"/>
              <a:t>for </a:t>
            </a:r>
            <a:r>
              <a:rPr lang="en-US" sz="3200" b="1" dirty="0"/>
              <a:t>Breast Cancer</a:t>
            </a:r>
            <a:br>
              <a:rPr lang="en-US" sz="3200" b="1" dirty="0"/>
            </a:br>
            <a:endParaRPr lang="en-US" sz="3200" b="1" dirty="0"/>
          </a:p>
        </p:txBody>
      </p:sp>
      <p:sp>
        <p:nvSpPr>
          <p:cNvPr id="3" name="Content Placeholder 2"/>
          <p:cNvSpPr>
            <a:spLocks noGrp="1"/>
          </p:cNvSpPr>
          <p:nvPr>
            <p:ph idx="1"/>
          </p:nvPr>
        </p:nvSpPr>
        <p:spPr>
          <a:xfrm>
            <a:off x="457200" y="1295400"/>
            <a:ext cx="8229600" cy="5257800"/>
          </a:xfrm>
        </p:spPr>
        <p:txBody>
          <a:bodyPr>
            <a:noAutofit/>
          </a:bodyPr>
          <a:lstStyle/>
          <a:p>
            <a:r>
              <a:rPr lang="en-US" sz="1800" b="1" dirty="0" smtClean="0"/>
              <a:t>Female Gender</a:t>
            </a:r>
            <a:r>
              <a:rPr lang="sr-Latn-RS" sz="1800" dirty="0" smtClean="0"/>
              <a:t>-</a:t>
            </a:r>
            <a:r>
              <a:rPr lang="en-US" sz="1800" dirty="0" smtClean="0"/>
              <a:t>Breast </a:t>
            </a:r>
            <a:r>
              <a:rPr lang="en-US" sz="1800" dirty="0"/>
              <a:t>cancer accounts for over 32% of all invasive cancers in women and only 1% in men.</a:t>
            </a:r>
          </a:p>
          <a:p>
            <a:r>
              <a:rPr lang="en-US" sz="1800" b="1" dirty="0" smtClean="0"/>
              <a:t>Age</a:t>
            </a:r>
            <a:r>
              <a:rPr lang="sr-Latn-RS" sz="1800" dirty="0" smtClean="0"/>
              <a:t>-</a:t>
            </a:r>
            <a:r>
              <a:rPr lang="en-US" sz="1800" dirty="0" smtClean="0"/>
              <a:t>The </a:t>
            </a:r>
            <a:r>
              <a:rPr lang="en-US" sz="1800" dirty="0"/>
              <a:t>risk of breast cancer increases with </a:t>
            </a:r>
            <a:r>
              <a:rPr lang="en-US" sz="1800" dirty="0" smtClean="0"/>
              <a:t>age</a:t>
            </a:r>
          </a:p>
          <a:p>
            <a:r>
              <a:rPr lang="en-US" sz="1800" b="1" dirty="0" smtClean="0"/>
              <a:t>Personal </a:t>
            </a:r>
            <a:r>
              <a:rPr lang="en-US" sz="1800" b="1" dirty="0"/>
              <a:t>history of </a:t>
            </a:r>
            <a:r>
              <a:rPr lang="en-US" sz="1800" b="1" dirty="0" smtClean="0"/>
              <a:t>cancer</a:t>
            </a:r>
            <a:r>
              <a:rPr lang="sr-Latn-RS" sz="1800" dirty="0" smtClean="0"/>
              <a:t>-</a:t>
            </a:r>
            <a:r>
              <a:rPr lang="en-US" sz="1800" dirty="0" smtClean="0"/>
              <a:t> Previously </a:t>
            </a:r>
            <a:r>
              <a:rPr lang="en-US" sz="1800" dirty="0"/>
              <a:t>diagnosed breast </a:t>
            </a:r>
            <a:r>
              <a:rPr lang="en-US" sz="1800" dirty="0" smtClean="0"/>
              <a:t>cancer, </a:t>
            </a:r>
            <a:r>
              <a:rPr lang="en-US" sz="1800" dirty="0"/>
              <a:t>increases the risk by 4 times of breast cancer in </a:t>
            </a:r>
            <a:r>
              <a:rPr lang="en-US" sz="1800" dirty="0" smtClean="0"/>
              <a:t>the</a:t>
            </a:r>
            <a:r>
              <a:rPr lang="sr-Latn-RS" sz="1800" dirty="0" smtClean="0"/>
              <a:t> </a:t>
            </a:r>
            <a:r>
              <a:rPr lang="en-US" sz="1800" dirty="0" smtClean="0"/>
              <a:t>opposite </a:t>
            </a:r>
            <a:r>
              <a:rPr lang="en-US" sz="1800" dirty="0"/>
              <a:t>breast. Previous ovarian, endometrial or colon cancer </a:t>
            </a:r>
            <a:r>
              <a:rPr lang="en-US" sz="1800" dirty="0" smtClean="0"/>
              <a:t> </a:t>
            </a:r>
            <a:r>
              <a:rPr lang="en-US" sz="1800" dirty="0" smtClean="0">
                <a:latin typeface="Calibri" panose="020F0502020204030204" pitchFamily="34" charset="0"/>
                <a:cs typeface="Calibri" panose="020F0502020204030204" pitchFamily="34" charset="0"/>
              </a:rPr>
              <a:t>↑</a:t>
            </a:r>
            <a:r>
              <a:rPr lang="en-US" sz="1800" dirty="0" smtClean="0"/>
              <a:t>1-2 times risk </a:t>
            </a:r>
          </a:p>
          <a:p>
            <a:r>
              <a:rPr lang="en-US" sz="1800" b="1" dirty="0" smtClean="0"/>
              <a:t>Family </a:t>
            </a:r>
            <a:r>
              <a:rPr lang="en-US" sz="1800" b="1" dirty="0"/>
              <a:t>history of cancer </a:t>
            </a:r>
            <a:r>
              <a:rPr lang="en-US" sz="1800" b="1" dirty="0" smtClean="0"/>
              <a:t>and</a:t>
            </a:r>
            <a:r>
              <a:rPr lang="sr-Latn-RS" sz="1800" b="1" dirty="0" smtClean="0"/>
              <a:t> </a:t>
            </a:r>
            <a:r>
              <a:rPr lang="en-US" sz="1800" b="1" dirty="0" smtClean="0"/>
              <a:t>genetics</a:t>
            </a:r>
            <a:r>
              <a:rPr lang="sr-Latn-RS" sz="1800" dirty="0" smtClean="0"/>
              <a:t>-</a:t>
            </a:r>
            <a:r>
              <a:rPr lang="en-US" sz="1800" dirty="0"/>
              <a:t>Those with a family history (mother, sister, or daughter) of breast cancer are between </a:t>
            </a:r>
            <a:r>
              <a:rPr lang="en-US" sz="1800" dirty="0" smtClean="0"/>
              <a:t>2-4</a:t>
            </a:r>
            <a:r>
              <a:rPr lang="sr-Latn-RS" sz="1800" dirty="0" smtClean="0"/>
              <a:t> </a:t>
            </a:r>
            <a:r>
              <a:rPr lang="en-US" sz="1800" dirty="0" smtClean="0"/>
              <a:t>times </a:t>
            </a:r>
            <a:r>
              <a:rPr lang="en-US" sz="1800" dirty="0"/>
              <a:t>more likely to develop breast cancer</a:t>
            </a:r>
            <a:r>
              <a:rPr lang="en-US" sz="1800" dirty="0" smtClean="0"/>
              <a:t>.</a:t>
            </a:r>
            <a:r>
              <a:rPr lang="sr-Latn-RS" sz="1800" dirty="0" smtClean="0"/>
              <a:t> </a:t>
            </a:r>
            <a:r>
              <a:rPr lang="en-US" sz="1800" dirty="0" smtClean="0"/>
              <a:t> Mutation </a:t>
            </a:r>
            <a:r>
              <a:rPr lang="en-US" sz="1800" dirty="0"/>
              <a:t>of the </a:t>
            </a:r>
            <a:r>
              <a:rPr lang="en-US" sz="1800" dirty="0" err="1"/>
              <a:t>BRCA1</a:t>
            </a:r>
            <a:r>
              <a:rPr lang="en-US" sz="1800" dirty="0"/>
              <a:t> or </a:t>
            </a:r>
            <a:r>
              <a:rPr lang="en-US" sz="1800" dirty="0" err="1"/>
              <a:t>BRCA2</a:t>
            </a:r>
            <a:r>
              <a:rPr lang="en-US" sz="1800" dirty="0"/>
              <a:t> </a:t>
            </a:r>
            <a:r>
              <a:rPr lang="en-US" sz="1800" dirty="0" err="1"/>
              <a:t>tumour</a:t>
            </a:r>
            <a:r>
              <a:rPr lang="en-US" sz="1800" dirty="0"/>
              <a:t> suppressor genes have </a:t>
            </a:r>
            <a:r>
              <a:rPr lang="en-US" sz="1800" dirty="0" smtClean="0"/>
              <a:t>a</a:t>
            </a:r>
            <a:r>
              <a:rPr lang="sr-Latn-RS" sz="1800" dirty="0" smtClean="0"/>
              <a:t> </a:t>
            </a:r>
            <a:r>
              <a:rPr lang="en-US" sz="1800" dirty="0" smtClean="0"/>
              <a:t>significant </a:t>
            </a:r>
            <a:r>
              <a:rPr lang="en-US" sz="1800" dirty="0"/>
              <a:t>lifetime risk of developing breast cancer, </a:t>
            </a:r>
            <a:endParaRPr lang="en-US" sz="1800" dirty="0" smtClean="0"/>
          </a:p>
          <a:p>
            <a:r>
              <a:rPr lang="en-US" sz="1800" b="1" dirty="0" smtClean="0"/>
              <a:t>Hormonal Factors</a:t>
            </a:r>
            <a:r>
              <a:rPr lang="sr-Latn-RS" sz="1800" b="1" dirty="0" smtClean="0"/>
              <a:t>-</a:t>
            </a:r>
            <a:r>
              <a:rPr lang="en-US" sz="1800" dirty="0"/>
              <a:t>Early menarche (before 12), late menopause (after 55) </a:t>
            </a:r>
            <a:r>
              <a:rPr lang="en-US" sz="1800" dirty="0" smtClean="0"/>
              <a:t>menses </a:t>
            </a:r>
            <a:r>
              <a:rPr lang="en-US" sz="1800" dirty="0" smtClean="0">
                <a:latin typeface="Calibri" panose="020F0502020204030204" pitchFamily="34" charset="0"/>
                <a:cs typeface="Calibri" panose="020F0502020204030204" pitchFamily="34" charset="0"/>
              </a:rPr>
              <a:t>↑</a:t>
            </a:r>
            <a:r>
              <a:rPr lang="en-US" sz="1800" dirty="0" smtClean="0"/>
              <a:t> </a:t>
            </a:r>
            <a:r>
              <a:rPr lang="en-US" sz="1800" dirty="0"/>
              <a:t>risk of breast cancer.</a:t>
            </a:r>
          </a:p>
          <a:p>
            <a:r>
              <a:rPr lang="en-US" sz="1800" b="1" dirty="0" err="1" smtClean="0"/>
              <a:t>Nulliparity</a:t>
            </a:r>
            <a:r>
              <a:rPr lang="en-US" sz="1800" dirty="0" smtClean="0"/>
              <a:t> </a:t>
            </a:r>
            <a:r>
              <a:rPr lang="en-US" sz="1800" dirty="0"/>
              <a:t>and first full-term pregnancy after 30 is associated with </a:t>
            </a:r>
            <a:r>
              <a:rPr lang="en-US" sz="1800" dirty="0" smtClean="0"/>
              <a:t>an</a:t>
            </a:r>
            <a:r>
              <a:rPr lang="sr-Latn-RS" sz="1800" dirty="0" smtClean="0"/>
              <a:t> </a:t>
            </a:r>
            <a:r>
              <a:rPr lang="en-US" sz="1800" dirty="0" smtClean="0"/>
              <a:t>increased </a:t>
            </a:r>
            <a:r>
              <a:rPr lang="en-US" sz="1800" dirty="0"/>
              <a:t>risk of breast cancer.</a:t>
            </a:r>
          </a:p>
          <a:p>
            <a:endParaRPr lang="en-US" sz="1400" dirty="0"/>
          </a:p>
        </p:txBody>
      </p:sp>
    </p:spTree>
    <p:extLst>
      <p:ext uri="{BB962C8B-B14F-4D97-AF65-F5344CB8AC3E}">
        <p14:creationId xmlns:p14="http://schemas.microsoft.com/office/powerpoint/2010/main" val="39241472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Autofit/>
          </a:bodyPr>
          <a:lstStyle/>
          <a:p>
            <a:r>
              <a:rPr lang="en-US" sz="3200" b="1" dirty="0" smtClean="0">
                <a:solidFill>
                  <a:prstClr val="black"/>
                </a:solidFill>
              </a:rPr>
              <a:t/>
            </a:r>
            <a:br>
              <a:rPr lang="en-US" sz="3200" b="1" dirty="0" smtClean="0">
                <a:solidFill>
                  <a:prstClr val="black"/>
                </a:solidFill>
              </a:rPr>
            </a:br>
            <a:r>
              <a:rPr lang="en-US" sz="3200" b="1" dirty="0" err="1" smtClean="0">
                <a:solidFill>
                  <a:prstClr val="black"/>
                </a:solidFill>
              </a:rPr>
              <a:t>Asssessment</a:t>
            </a:r>
            <a:r>
              <a:rPr lang="en-US" sz="3200" b="1" dirty="0" smtClean="0">
                <a:solidFill>
                  <a:prstClr val="black"/>
                </a:solidFill>
              </a:rPr>
              <a:t> </a:t>
            </a:r>
            <a:r>
              <a:rPr lang="en-US" sz="3200" b="1" dirty="0" err="1" smtClean="0">
                <a:solidFill>
                  <a:prstClr val="black"/>
                </a:solidFill>
              </a:rPr>
              <a:t>os</a:t>
            </a:r>
            <a:r>
              <a:rPr lang="en-US" sz="3200" b="1" dirty="0" smtClean="0">
                <a:solidFill>
                  <a:prstClr val="black"/>
                </a:solidFill>
              </a:rPr>
              <a:t> Risk Factors for Breast Cancer</a:t>
            </a:r>
            <a:br>
              <a:rPr lang="en-US" sz="3200" b="1" dirty="0" smtClean="0">
                <a:solidFill>
                  <a:prstClr val="black"/>
                </a:solidFill>
              </a:rPr>
            </a:br>
            <a:endParaRPr lang="en-US" dirty="0"/>
          </a:p>
        </p:txBody>
      </p:sp>
      <p:sp>
        <p:nvSpPr>
          <p:cNvPr id="3" name="Content Placeholder 2"/>
          <p:cNvSpPr>
            <a:spLocks noGrp="1"/>
          </p:cNvSpPr>
          <p:nvPr>
            <p:ph idx="1"/>
          </p:nvPr>
        </p:nvSpPr>
        <p:spPr>
          <a:xfrm>
            <a:off x="457200" y="1143000"/>
            <a:ext cx="8229600" cy="5181600"/>
          </a:xfrm>
        </p:spPr>
        <p:txBody>
          <a:bodyPr>
            <a:normAutofit fontScale="85000" lnSpcReduction="10000"/>
          </a:bodyPr>
          <a:lstStyle/>
          <a:p>
            <a:pPr>
              <a:lnSpc>
                <a:spcPct val="150000"/>
              </a:lnSpc>
            </a:pPr>
            <a:r>
              <a:rPr lang="en-US" sz="2000" b="1" dirty="0" smtClean="0"/>
              <a:t>Oral Contraceptives or hormone replacement therapy </a:t>
            </a:r>
            <a:r>
              <a:rPr lang="en-US" sz="2000" dirty="0" smtClean="0"/>
              <a:t>can increase the risk of breast cancer</a:t>
            </a:r>
            <a:r>
              <a:rPr lang="sr-Latn-RS" sz="2000" dirty="0" smtClean="0"/>
              <a:t> </a:t>
            </a:r>
            <a:r>
              <a:rPr lang="en-US" sz="2000" dirty="0" smtClean="0"/>
              <a:t>especially when HRT includes the addition of progestin and use is prolonged (over 5 years).</a:t>
            </a:r>
          </a:p>
          <a:p>
            <a:pPr>
              <a:lnSpc>
                <a:spcPct val="150000"/>
              </a:lnSpc>
            </a:pPr>
            <a:r>
              <a:rPr lang="en-US" sz="2000" b="1" dirty="0" smtClean="0"/>
              <a:t>Lactation-</a:t>
            </a:r>
            <a:r>
              <a:rPr lang="en-US" sz="2000" dirty="0" smtClean="0"/>
              <a:t> reduction in risk of 4% is associated per 12 months of breast feeding for all </a:t>
            </a:r>
            <a:r>
              <a:rPr lang="en-US" sz="2000" dirty="0" err="1" smtClean="0"/>
              <a:t>parous</a:t>
            </a:r>
            <a:r>
              <a:rPr lang="en-US" sz="2000" dirty="0" smtClean="0"/>
              <a:t> women</a:t>
            </a:r>
            <a:r>
              <a:rPr lang="sr-Latn-RS" sz="2000" dirty="0" smtClean="0"/>
              <a:t> </a:t>
            </a:r>
            <a:endParaRPr lang="en-US" sz="2000" dirty="0" smtClean="0"/>
          </a:p>
          <a:p>
            <a:pPr>
              <a:lnSpc>
                <a:spcPct val="150000"/>
              </a:lnSpc>
            </a:pPr>
            <a:r>
              <a:rPr lang="en-US" sz="2000" b="1" dirty="0" smtClean="0"/>
              <a:t>Benign Breast Disease</a:t>
            </a:r>
            <a:r>
              <a:rPr lang="sr-Latn-RS" sz="2000" dirty="0" smtClean="0"/>
              <a:t>-</a:t>
            </a:r>
            <a:r>
              <a:rPr lang="en-US" sz="2000" dirty="0" smtClean="0"/>
              <a:t>proliferation of abnormal looking cells,  with </a:t>
            </a:r>
            <a:r>
              <a:rPr lang="en-US" sz="2000" dirty="0" err="1" smtClean="0"/>
              <a:t>atypia</a:t>
            </a:r>
            <a:r>
              <a:rPr lang="en-US" sz="2000" dirty="0" smtClean="0"/>
              <a:t> within ducts or</a:t>
            </a:r>
            <a:r>
              <a:rPr lang="sr-Latn-RS" sz="2000" dirty="0" smtClean="0"/>
              <a:t> </a:t>
            </a:r>
            <a:r>
              <a:rPr lang="en-US" sz="2000" dirty="0" smtClean="0"/>
              <a:t>lobules, 2-4 times increased risk of breast cancer. </a:t>
            </a:r>
          </a:p>
          <a:p>
            <a:pPr>
              <a:lnSpc>
                <a:spcPct val="150000"/>
              </a:lnSpc>
            </a:pPr>
            <a:r>
              <a:rPr lang="en-US" sz="2000" b="1" dirty="0" smtClean="0"/>
              <a:t>Obesity and Dietary Fat</a:t>
            </a:r>
            <a:r>
              <a:rPr lang="sr-Latn-RS" sz="2000" b="1" dirty="0" smtClean="0"/>
              <a:t>-</a:t>
            </a:r>
            <a:r>
              <a:rPr lang="en-US" sz="2000" b="1" dirty="0" smtClean="0"/>
              <a:t> </a:t>
            </a:r>
            <a:r>
              <a:rPr lang="en-US" sz="2000" dirty="0" smtClean="0"/>
              <a:t>Obesity is associated with higher levels of insulin and other hormones, which increase the risk of</a:t>
            </a:r>
            <a:r>
              <a:rPr lang="sr-Latn-RS" sz="2000" dirty="0" smtClean="0"/>
              <a:t> </a:t>
            </a:r>
            <a:r>
              <a:rPr lang="en-US" sz="2000" dirty="0" smtClean="0"/>
              <a:t>cancer diagnosis and increase risk of cancer recurrence two-fold. </a:t>
            </a:r>
            <a:endParaRPr lang="sr-Latn-RS" sz="2000" dirty="0" smtClean="0"/>
          </a:p>
          <a:p>
            <a:pPr>
              <a:lnSpc>
                <a:spcPct val="150000"/>
              </a:lnSpc>
            </a:pPr>
            <a:r>
              <a:rPr lang="en-US" sz="2000" b="1" dirty="0" smtClean="0"/>
              <a:t>Radiation exposure</a:t>
            </a:r>
            <a:r>
              <a:rPr lang="sr-Latn-RS" sz="2000" dirty="0" smtClean="0"/>
              <a:t>-</a:t>
            </a:r>
            <a:r>
              <a:rPr lang="en-US" sz="2000" dirty="0" smtClean="0"/>
              <a:t>Women exposed to ionizing radiation of the chest have been shown to be at an increased risk</a:t>
            </a:r>
            <a:r>
              <a:rPr lang="sr-Latn-RS" sz="2000" dirty="0" smtClean="0"/>
              <a:t> </a:t>
            </a:r>
            <a:r>
              <a:rPr lang="en-US" sz="2000" dirty="0" smtClean="0"/>
              <a:t>of developing breast cancer</a:t>
            </a:r>
          </a:p>
          <a:p>
            <a:pPr>
              <a:lnSpc>
                <a:spcPct val="150000"/>
              </a:lnSpc>
            </a:pPr>
            <a:r>
              <a:rPr lang="en-US" sz="2000" b="1" dirty="0" err="1" smtClean="0"/>
              <a:t>Mamography</a:t>
            </a:r>
            <a:r>
              <a:rPr lang="en-US" sz="2000" b="1" dirty="0" smtClean="0"/>
              <a:t> breast density</a:t>
            </a:r>
            <a:r>
              <a:rPr lang="en-US" sz="2000" dirty="0" smtClean="0"/>
              <a:t>-breast cancer risk rises with increasing breast density</a:t>
            </a:r>
            <a:endParaRPr lang="en-US" sz="20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1261"/>
          </a:xfrm>
        </p:spPr>
        <p:txBody>
          <a:bodyPr>
            <a:normAutofit/>
          </a:bodyPr>
          <a:lstStyle/>
          <a:p>
            <a:r>
              <a:rPr lang="en-US" sz="3600" b="1" dirty="0" smtClean="0"/>
              <a:t>Breast cancer screening</a:t>
            </a:r>
            <a:endParaRPr lang="en-US" sz="3600" b="1" dirty="0"/>
          </a:p>
        </p:txBody>
      </p:sp>
      <p:sp>
        <p:nvSpPr>
          <p:cNvPr id="4" name="Content Placeholder 3"/>
          <p:cNvSpPr>
            <a:spLocks noGrp="1"/>
          </p:cNvSpPr>
          <p:nvPr>
            <p:ph sz="half" idx="1"/>
          </p:nvPr>
        </p:nvSpPr>
        <p:spPr>
          <a:xfrm>
            <a:off x="457200" y="1226274"/>
            <a:ext cx="4038600" cy="4260126"/>
          </a:xfrm>
        </p:spPr>
        <p:txBody>
          <a:bodyPr>
            <a:noAutofit/>
          </a:bodyPr>
          <a:lstStyle/>
          <a:p>
            <a:r>
              <a:rPr lang="en-US" sz="2000" b="1" dirty="0" smtClean="0"/>
              <a:t>Average risk</a:t>
            </a:r>
          </a:p>
          <a:p>
            <a:pPr marL="0" indent="0">
              <a:buNone/>
            </a:pPr>
            <a:r>
              <a:rPr lang="en-US" sz="1800" u="sng" dirty="0" smtClean="0"/>
              <a:t>breast </a:t>
            </a:r>
            <a:r>
              <a:rPr lang="en-US" sz="1800" u="sng" dirty="0"/>
              <a:t>examination by a </a:t>
            </a:r>
            <a:r>
              <a:rPr lang="en-US" sz="1800" u="sng" dirty="0" smtClean="0"/>
              <a:t>physician:</a:t>
            </a:r>
          </a:p>
          <a:p>
            <a:pPr marL="0" indent="0">
              <a:buNone/>
            </a:pPr>
            <a:r>
              <a:rPr lang="en-US" sz="1800" dirty="0" smtClean="0"/>
              <a:t>-every </a:t>
            </a:r>
            <a:r>
              <a:rPr lang="en-US" sz="1800" dirty="0"/>
              <a:t>3 years in women </a:t>
            </a:r>
            <a:r>
              <a:rPr lang="en-US" sz="1800" dirty="0" smtClean="0"/>
              <a:t>20-40 </a:t>
            </a:r>
            <a:r>
              <a:rPr lang="en-US" sz="1800" dirty="0"/>
              <a:t>years </a:t>
            </a:r>
            <a:endParaRPr lang="en-US" sz="1800" dirty="0" smtClean="0"/>
          </a:p>
          <a:p>
            <a:pPr marL="0" indent="0">
              <a:buNone/>
            </a:pPr>
            <a:r>
              <a:rPr lang="en-US" sz="1800" dirty="0"/>
              <a:t>-</a:t>
            </a:r>
            <a:r>
              <a:rPr lang="en-US" sz="1800" dirty="0" smtClean="0"/>
              <a:t>annual </a:t>
            </a:r>
            <a:r>
              <a:rPr lang="en-US" sz="1800" dirty="0"/>
              <a:t>examination in women </a:t>
            </a:r>
            <a:r>
              <a:rPr lang="en-US" sz="1800" dirty="0" smtClean="0"/>
              <a:t>&gt;40 years</a:t>
            </a:r>
          </a:p>
          <a:p>
            <a:pPr marL="0" indent="0">
              <a:buNone/>
            </a:pPr>
            <a:r>
              <a:rPr lang="en-US" sz="1800" dirty="0" smtClean="0"/>
              <a:t> The </a:t>
            </a:r>
            <a:r>
              <a:rPr lang="en-US" sz="1800" dirty="0"/>
              <a:t>European </a:t>
            </a:r>
            <a:r>
              <a:rPr lang="en-US" sz="1800" dirty="0" smtClean="0"/>
              <a:t>guidelines: </a:t>
            </a:r>
            <a:r>
              <a:rPr lang="en-US" sz="1800" u="sng" dirty="0" smtClean="0"/>
              <a:t>mammography screening</a:t>
            </a:r>
            <a:r>
              <a:rPr lang="en-US" sz="1800" dirty="0" smtClean="0"/>
              <a:t> </a:t>
            </a:r>
            <a:r>
              <a:rPr lang="en-US" sz="1800" dirty="0"/>
              <a:t>in all women aged 45 to 74 </a:t>
            </a:r>
            <a:r>
              <a:rPr lang="en-US" sz="1800" dirty="0" smtClean="0"/>
              <a:t>years.</a:t>
            </a:r>
          </a:p>
          <a:p>
            <a:pPr marL="0" indent="0">
              <a:buNone/>
            </a:pPr>
            <a:r>
              <a:rPr lang="en-US" sz="1800" dirty="0" smtClean="0"/>
              <a:t> -For age </a:t>
            </a:r>
            <a:r>
              <a:rPr lang="en-US" sz="1800" dirty="0"/>
              <a:t>50 to </a:t>
            </a:r>
            <a:r>
              <a:rPr lang="en-US" sz="1800" dirty="0" smtClean="0"/>
              <a:t>69 is recommended every </a:t>
            </a:r>
            <a:r>
              <a:rPr lang="en-US" sz="1800" dirty="0"/>
              <a:t>2 years; </a:t>
            </a:r>
            <a:endParaRPr lang="en-US" sz="1800" dirty="0" smtClean="0"/>
          </a:p>
          <a:p>
            <a:pPr marL="0" indent="0">
              <a:buNone/>
            </a:pPr>
            <a:r>
              <a:rPr lang="en-US" sz="1800" dirty="0"/>
              <a:t>-</a:t>
            </a:r>
            <a:r>
              <a:rPr lang="en-US" sz="1800" dirty="0" smtClean="0"/>
              <a:t>for </a:t>
            </a:r>
            <a:r>
              <a:rPr lang="en-US" sz="1800" dirty="0"/>
              <a:t>age 45 to 49 years, every </a:t>
            </a:r>
            <a:r>
              <a:rPr lang="en-US" sz="1800" dirty="0" smtClean="0"/>
              <a:t>2-3 </a:t>
            </a:r>
            <a:r>
              <a:rPr lang="en-US" sz="1800" dirty="0"/>
              <a:t>years; </a:t>
            </a:r>
            <a:endParaRPr lang="en-US" sz="1800" dirty="0" smtClean="0"/>
          </a:p>
          <a:p>
            <a:pPr marL="0" indent="0">
              <a:buNone/>
            </a:pPr>
            <a:r>
              <a:rPr lang="en-US" sz="1800" dirty="0"/>
              <a:t>-</a:t>
            </a:r>
            <a:r>
              <a:rPr lang="en-US" sz="1800" dirty="0" smtClean="0"/>
              <a:t>for </a:t>
            </a:r>
            <a:r>
              <a:rPr lang="en-US" sz="1800" dirty="0"/>
              <a:t>age 70 to 74, every 3 years.</a:t>
            </a:r>
          </a:p>
        </p:txBody>
      </p:sp>
      <p:sp>
        <p:nvSpPr>
          <p:cNvPr id="5" name="Content Placeholder 4"/>
          <p:cNvSpPr>
            <a:spLocks noGrp="1"/>
          </p:cNvSpPr>
          <p:nvPr>
            <p:ph sz="half" idx="2"/>
          </p:nvPr>
        </p:nvSpPr>
        <p:spPr>
          <a:xfrm>
            <a:off x="4572000" y="1226274"/>
            <a:ext cx="4343400" cy="4412526"/>
          </a:xfrm>
        </p:spPr>
        <p:txBody>
          <a:bodyPr>
            <a:normAutofit/>
          </a:bodyPr>
          <a:lstStyle/>
          <a:p>
            <a:pPr marL="176213" indent="-176213">
              <a:lnSpc>
                <a:spcPct val="110000"/>
              </a:lnSpc>
            </a:pPr>
            <a:r>
              <a:rPr lang="en-US" sz="2400" b="1" dirty="0" smtClean="0"/>
              <a:t>High risk</a:t>
            </a:r>
            <a:r>
              <a:rPr lang="en-US" sz="1800" b="1" dirty="0" smtClean="0"/>
              <a:t>: </a:t>
            </a:r>
            <a:r>
              <a:rPr lang="en-US" sz="1800" dirty="0" smtClean="0"/>
              <a:t>women </a:t>
            </a:r>
            <a:r>
              <a:rPr lang="en-US" sz="1800" dirty="0"/>
              <a:t>with a calculated life-time risk of breast </a:t>
            </a:r>
            <a:r>
              <a:rPr lang="en-US" sz="1800" dirty="0" smtClean="0"/>
              <a:t>cancer ≥20%</a:t>
            </a:r>
          </a:p>
          <a:p>
            <a:pPr marL="176213" indent="-176213">
              <a:lnSpc>
                <a:spcPct val="110000"/>
              </a:lnSpc>
            </a:pPr>
            <a:r>
              <a:rPr lang="en-US" sz="1800" dirty="0"/>
              <a:t>breast examination by a </a:t>
            </a:r>
            <a:r>
              <a:rPr lang="en-US" sz="1800" dirty="0" smtClean="0"/>
              <a:t>oncologist 1-2/ year </a:t>
            </a:r>
            <a:endParaRPr lang="en-US" sz="1800" dirty="0"/>
          </a:p>
          <a:p>
            <a:pPr marL="176213" indent="-176213">
              <a:lnSpc>
                <a:spcPct val="110000"/>
              </a:lnSpc>
            </a:pPr>
            <a:r>
              <a:rPr lang="en-US" sz="1800" dirty="0" smtClean="0"/>
              <a:t>the screening of </a:t>
            </a:r>
            <a:r>
              <a:rPr lang="en-US" sz="1800" dirty="0"/>
              <a:t>choice is breast MRI. </a:t>
            </a:r>
            <a:endParaRPr lang="en-US" sz="1800" dirty="0" smtClean="0"/>
          </a:p>
          <a:p>
            <a:pPr marL="176213" indent="-176213">
              <a:lnSpc>
                <a:spcPct val="110000"/>
              </a:lnSpc>
            </a:pPr>
            <a:r>
              <a:rPr lang="en-US" sz="1800" dirty="0" smtClean="0"/>
              <a:t>annual </a:t>
            </a:r>
            <a:r>
              <a:rPr lang="en-US" sz="1800" dirty="0"/>
              <a:t>MRI starting age </a:t>
            </a:r>
            <a:r>
              <a:rPr lang="en-US" sz="1800" dirty="0" smtClean="0"/>
              <a:t>25-30</a:t>
            </a:r>
          </a:p>
          <a:p>
            <a:pPr marL="176213" indent="-176213">
              <a:lnSpc>
                <a:spcPct val="110000"/>
              </a:lnSpc>
            </a:pPr>
            <a:r>
              <a:rPr lang="en-US" sz="1800" dirty="0" smtClean="0"/>
              <a:t>For </a:t>
            </a:r>
            <a:r>
              <a:rPr lang="en-US" sz="1800" dirty="0"/>
              <a:t>those who qualify for but cannot </a:t>
            </a:r>
            <a:r>
              <a:rPr lang="en-US" sz="1800" dirty="0" smtClean="0"/>
              <a:t>undergo breast </a:t>
            </a:r>
            <a:r>
              <a:rPr lang="en-US" sz="1800" dirty="0"/>
              <a:t>MRI, </a:t>
            </a:r>
            <a:r>
              <a:rPr lang="en-US" sz="1800" dirty="0" smtClean="0"/>
              <a:t>mammography (CEM) </a:t>
            </a:r>
            <a:r>
              <a:rPr lang="en-US" sz="1800" dirty="0"/>
              <a:t>or US could be considered.</a:t>
            </a:r>
          </a:p>
          <a:p>
            <a:pPr marL="176213" indent="-176213">
              <a:lnSpc>
                <a:spcPct val="110000"/>
              </a:lnSpc>
            </a:pPr>
            <a:r>
              <a:rPr lang="en-US" sz="1800" dirty="0" smtClean="0"/>
              <a:t>annual digital mammography, </a:t>
            </a:r>
            <a:r>
              <a:rPr lang="en-US" sz="1800" dirty="0"/>
              <a:t>starting at age 30 </a:t>
            </a:r>
            <a:r>
              <a:rPr lang="en-US" sz="1800" dirty="0" smtClean="0"/>
              <a:t>(</a:t>
            </a:r>
            <a:r>
              <a:rPr lang="en-US" sz="1800" i="1" dirty="0" smtClean="0"/>
              <a:t>mammographic </a:t>
            </a:r>
            <a:r>
              <a:rPr lang="en-US" sz="1800" i="1" dirty="0"/>
              <a:t>screening can delay </a:t>
            </a:r>
            <a:r>
              <a:rPr lang="en-US" sz="1800" i="1" dirty="0" smtClean="0"/>
              <a:t>until </a:t>
            </a:r>
            <a:r>
              <a:rPr lang="en-US" sz="1800" i="1" dirty="0"/>
              <a:t>age 40 if annual breast MRI </a:t>
            </a:r>
            <a:r>
              <a:rPr lang="en-US" sz="1800" i="1" dirty="0" smtClean="0"/>
              <a:t>is performed </a:t>
            </a:r>
            <a:r>
              <a:rPr lang="en-US" sz="1800" i="1" dirty="0"/>
              <a:t>as </a:t>
            </a:r>
            <a:r>
              <a:rPr lang="en-US" sz="1800" i="1" dirty="0" smtClean="0"/>
              <a:t>recommended</a:t>
            </a:r>
            <a:r>
              <a:rPr lang="en-US" sz="1800" dirty="0" smtClean="0"/>
              <a:t>). </a:t>
            </a:r>
            <a:endParaRPr lang="en-US" sz="1800" dirty="0"/>
          </a:p>
        </p:txBody>
      </p:sp>
      <p:sp>
        <p:nvSpPr>
          <p:cNvPr id="6" name="Rectangle 5"/>
          <p:cNvSpPr/>
          <p:nvPr/>
        </p:nvSpPr>
        <p:spPr>
          <a:xfrm>
            <a:off x="762000" y="5638800"/>
            <a:ext cx="6324600" cy="1077218"/>
          </a:xfrm>
          <a:prstGeom prst="rect">
            <a:avLst/>
          </a:prstGeom>
          <a:solidFill>
            <a:srgbClr val="FFC000"/>
          </a:solidFill>
        </p:spPr>
        <p:txBody>
          <a:bodyPr wrap="square">
            <a:spAutoFit/>
          </a:bodyPr>
          <a:lstStyle/>
          <a:p>
            <a:r>
              <a:rPr lang="en-US" sz="1600" b="1" dirty="0"/>
              <a:t>All women </a:t>
            </a:r>
            <a:r>
              <a:rPr lang="en-US" sz="1600" b="1" dirty="0" smtClean="0"/>
              <a:t>&gt;20 </a:t>
            </a:r>
            <a:r>
              <a:rPr lang="en-US" sz="1600" b="1" dirty="0"/>
              <a:t>years of age should examine their breasts 5 days after each menstrual period.</a:t>
            </a:r>
          </a:p>
          <a:p>
            <a:r>
              <a:rPr lang="en-US" sz="1600" b="1" dirty="0"/>
              <a:t>Postmenopausal women or those with irregular menses should examine their breasts on the same day each month.</a:t>
            </a:r>
          </a:p>
        </p:txBody>
      </p:sp>
    </p:spTree>
    <p:extLst>
      <p:ext uri="{BB962C8B-B14F-4D97-AF65-F5344CB8AC3E}">
        <p14:creationId xmlns:p14="http://schemas.microsoft.com/office/powerpoint/2010/main" val="272059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4" descr="BachChest2"/>
          <p:cNvPicPr>
            <a:picLocks noGrp="1" noChangeAspect="1" noChangeArrowheads="1"/>
          </p:cNvPicPr>
          <p:nvPr>
            <p:ph idx="1"/>
          </p:nvPr>
        </p:nvPicPr>
        <p:blipFill>
          <a:blip r:embed="rId2"/>
          <a:srcRect/>
          <a:stretch>
            <a:fillRect/>
          </a:stretch>
        </p:blipFill>
        <p:spPr>
          <a:xfrm>
            <a:off x="1295399" y="533400"/>
            <a:ext cx="6248401" cy="3661173"/>
          </a:xfrm>
        </p:spPr>
      </p:pic>
      <p:sp>
        <p:nvSpPr>
          <p:cNvPr id="2" name="Rectangle 1"/>
          <p:cNvSpPr/>
          <p:nvPr/>
        </p:nvSpPr>
        <p:spPr>
          <a:xfrm>
            <a:off x="304800" y="4419600"/>
            <a:ext cx="8534400" cy="2246769"/>
          </a:xfrm>
          <a:prstGeom prst="rect">
            <a:avLst/>
          </a:prstGeom>
        </p:spPr>
        <p:txBody>
          <a:bodyPr wrap="square">
            <a:spAutoFit/>
          </a:bodyPr>
          <a:lstStyle/>
          <a:p>
            <a:r>
              <a:rPr lang="en-US" sz="2000" dirty="0"/>
              <a:t>In preclinical phase &lt;1 x 10(9) malignant cells</a:t>
            </a:r>
          </a:p>
          <a:p>
            <a:r>
              <a:rPr lang="en-US" sz="2000" dirty="0"/>
              <a:t>A tumor reaching the size of 1 </a:t>
            </a:r>
            <a:r>
              <a:rPr lang="en-US" sz="2000" dirty="0" err="1"/>
              <a:t>cm</a:t>
            </a:r>
            <a:r>
              <a:rPr lang="en-US" sz="2000" baseline="30000" dirty="0" err="1"/>
              <a:t>3</a:t>
            </a:r>
            <a:r>
              <a:rPr lang="en-US" sz="2000" dirty="0"/>
              <a:t> (approximately 1 g wet weight) is commonly assumed to contain 1 x 10</a:t>
            </a:r>
            <a:r>
              <a:rPr lang="en-US" sz="2000" baseline="30000" dirty="0"/>
              <a:t>9</a:t>
            </a:r>
            <a:r>
              <a:rPr lang="en-US" sz="2000" dirty="0"/>
              <a:t> cells.</a:t>
            </a:r>
          </a:p>
          <a:p>
            <a:endParaRPr lang="en-US" sz="2000" dirty="0"/>
          </a:p>
          <a:p>
            <a:r>
              <a:rPr lang="en-US" sz="2000" dirty="0"/>
              <a:t>Modern clinical PET scanners have a resolution limit of 4 mm, corresponding to the detection of tumors with a volume of 0.2 ml (7 mm diameter) in 5:1 Tumor/Background ratio.</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Possible algorithm for women over 30 years </a:t>
            </a:r>
            <a:r>
              <a:rPr lang="en-US" sz="3200" b="1" dirty="0"/>
              <a:t>with the complaint of a </a:t>
            </a:r>
            <a:r>
              <a:rPr lang="en-US" sz="3200" b="1" dirty="0" smtClean="0"/>
              <a:t>breast</a:t>
            </a:r>
            <a:r>
              <a:rPr lang="sr-Latn-RS" sz="3200" b="1" dirty="0" smtClean="0"/>
              <a:t> </a:t>
            </a:r>
            <a:r>
              <a:rPr lang="en-US" sz="3200" b="1" dirty="0" smtClean="0"/>
              <a:t>mass</a:t>
            </a:r>
            <a:endParaRPr lang="en-US" sz="3200" b="1" dirty="0"/>
          </a:p>
        </p:txBody>
      </p:sp>
      <p:pic>
        <p:nvPicPr>
          <p:cNvPr id="5" name="Content Placeholder 3"/>
          <p:cNvPicPr>
            <a:picLocks noChangeAspect="1"/>
          </p:cNvPicPr>
          <p:nvPr/>
        </p:nvPicPr>
        <p:blipFill rotWithShape="1">
          <a:blip r:embed="rId2"/>
          <a:srcRect l="16854" t="18520" r="39583" b="30971"/>
          <a:stretch/>
        </p:blipFill>
        <p:spPr>
          <a:xfrm>
            <a:off x="1066800" y="1828800"/>
            <a:ext cx="6543039" cy="4267200"/>
          </a:xfrm>
          <a:prstGeom prst="rect">
            <a:avLst/>
          </a:prstGeom>
        </p:spPr>
      </p:pic>
    </p:spTree>
    <p:extLst>
      <p:ext uri="{BB962C8B-B14F-4D97-AF65-F5344CB8AC3E}">
        <p14:creationId xmlns:p14="http://schemas.microsoft.com/office/powerpoint/2010/main" val="32445722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304800" y="2057400"/>
            <a:ext cx="8229600" cy="1905000"/>
          </a:xfrm>
        </p:spPr>
        <p:txBody>
          <a:bodyPr>
            <a:noAutofit/>
          </a:bodyPr>
          <a:lstStyle/>
          <a:p>
            <a:r>
              <a:rPr lang="en-US" sz="2800" dirty="0"/>
              <a:t>BI-</a:t>
            </a:r>
            <a:r>
              <a:rPr lang="en-US" sz="2800" dirty="0" err="1"/>
              <a:t>RADS</a:t>
            </a:r>
            <a:r>
              <a:rPr lang="en-US" sz="2800" dirty="0"/>
              <a:t> (Breast Imaging Reporting and Data System) categories, which range from category 1 (not cancer) to category 6 (high likelihood of cancer</a:t>
            </a:r>
            <a:r>
              <a:rPr lang="en-US" sz="2800" dirty="0" smtClean="0"/>
              <a:t>)</a:t>
            </a:r>
            <a:br>
              <a:rPr lang="en-US" sz="2800" dirty="0" smtClean="0"/>
            </a:br>
            <a:r>
              <a:rPr lang="en-US" sz="2800" dirty="0" smtClean="0"/>
              <a:t>(American </a:t>
            </a:r>
            <a:r>
              <a:rPr lang="en-US" sz="2800" dirty="0"/>
              <a:t>College of Radiology</a:t>
            </a:r>
            <a:r>
              <a:rPr lang="en-US" sz="2800" dirty="0" smtClean="0"/>
              <a:t>)</a:t>
            </a:r>
            <a:endParaRPr lang="en-US" sz="28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62000" y="228600"/>
            <a:ext cx="7392389" cy="6324600"/>
          </a:xfrm>
          <a:prstGeom prst="rect">
            <a:avLst/>
          </a:prstGeom>
        </p:spPr>
      </p:pic>
    </p:spTree>
    <p:extLst>
      <p:ext uri="{BB962C8B-B14F-4D97-AF65-F5344CB8AC3E}">
        <p14:creationId xmlns:p14="http://schemas.microsoft.com/office/powerpoint/2010/main" val="14592584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610600" cy="715962"/>
          </a:xfrm>
        </p:spPr>
        <p:txBody>
          <a:bodyPr>
            <a:normAutofit/>
          </a:bodyPr>
          <a:lstStyle/>
          <a:p>
            <a:r>
              <a:rPr lang="en-US" sz="3200" b="1" dirty="0"/>
              <a:t>Cervical </a:t>
            </a:r>
            <a:r>
              <a:rPr lang="en-US" sz="3200" b="1" dirty="0" smtClean="0"/>
              <a:t>cancer–risk factors</a:t>
            </a:r>
            <a:endParaRPr lang="en-US" sz="3200" b="1" dirty="0"/>
          </a:p>
        </p:txBody>
      </p:sp>
      <p:sp>
        <p:nvSpPr>
          <p:cNvPr id="3" name="Content Placeholder 2"/>
          <p:cNvSpPr>
            <a:spLocks noGrp="1"/>
          </p:cNvSpPr>
          <p:nvPr>
            <p:ph idx="1"/>
          </p:nvPr>
        </p:nvSpPr>
        <p:spPr>
          <a:xfrm>
            <a:off x="304800" y="1066800"/>
            <a:ext cx="8382000" cy="5638800"/>
          </a:xfrm>
        </p:spPr>
        <p:txBody>
          <a:bodyPr>
            <a:normAutofit fontScale="47500" lnSpcReduction="20000"/>
          </a:bodyPr>
          <a:lstStyle/>
          <a:p>
            <a:pPr>
              <a:lnSpc>
                <a:spcPct val="120000"/>
              </a:lnSpc>
            </a:pPr>
            <a:r>
              <a:rPr lang="en-US" sz="4300" b="1" dirty="0" smtClean="0"/>
              <a:t>Infection by the human </a:t>
            </a:r>
            <a:r>
              <a:rPr lang="en-US" sz="4300" b="1" dirty="0" err="1" smtClean="0"/>
              <a:t>papillomavirus</a:t>
            </a:r>
            <a:r>
              <a:rPr lang="en-US" sz="4300" dirty="0" smtClean="0"/>
              <a:t>  HPV is the most important risk factor</a:t>
            </a:r>
          </a:p>
          <a:p>
            <a:pPr>
              <a:lnSpc>
                <a:spcPct val="120000"/>
              </a:lnSpc>
            </a:pPr>
            <a:r>
              <a:rPr lang="en-US" sz="4300" b="1" dirty="0" smtClean="0"/>
              <a:t>sexual history </a:t>
            </a:r>
            <a:r>
              <a:rPr lang="en-US" sz="4300" dirty="0" smtClean="0"/>
              <a:t>: becoming sexually active at a young age &lt;18 years old, having many sexual partners, having high risk partner (someone with HPV infection or who has many sexual partners)</a:t>
            </a:r>
          </a:p>
          <a:p>
            <a:pPr>
              <a:lnSpc>
                <a:spcPct val="120000"/>
              </a:lnSpc>
            </a:pPr>
            <a:r>
              <a:rPr lang="en-US" sz="4300" b="1" dirty="0" smtClean="0"/>
              <a:t>Smoking: </a:t>
            </a:r>
            <a:r>
              <a:rPr lang="en-US" sz="4300" dirty="0" smtClean="0"/>
              <a:t>Women who smoke are about twice as likely as those who don't smoke to get cervical cancer. </a:t>
            </a:r>
          </a:p>
          <a:p>
            <a:pPr>
              <a:lnSpc>
                <a:spcPct val="120000"/>
              </a:lnSpc>
            </a:pPr>
            <a:r>
              <a:rPr lang="en-US" sz="4300" b="1" dirty="0" smtClean="0"/>
              <a:t>weakens the immune system </a:t>
            </a:r>
            <a:r>
              <a:rPr lang="en-US" sz="4300" dirty="0" smtClean="0"/>
              <a:t>(HIV) puts people at higher risk for HPV infections</a:t>
            </a:r>
          </a:p>
          <a:p>
            <a:pPr>
              <a:lnSpc>
                <a:spcPct val="120000"/>
              </a:lnSpc>
            </a:pPr>
            <a:r>
              <a:rPr lang="en-US" sz="4300" b="1" dirty="0" smtClean="0"/>
              <a:t>Chlamydia infection-</a:t>
            </a:r>
            <a:r>
              <a:rPr lang="en-US" sz="4300" dirty="0" err="1" smtClean="0"/>
              <a:t>hlamydia</a:t>
            </a:r>
            <a:r>
              <a:rPr lang="en-US" sz="4300" dirty="0" smtClean="0"/>
              <a:t> bacteria may help HPV grow</a:t>
            </a:r>
          </a:p>
          <a:p>
            <a:pPr>
              <a:lnSpc>
                <a:spcPct val="120000"/>
              </a:lnSpc>
            </a:pPr>
            <a:r>
              <a:rPr lang="en-US" sz="4300" b="1" dirty="0" smtClean="0"/>
              <a:t>taking</a:t>
            </a:r>
            <a:r>
              <a:rPr lang="en-US" sz="4300" dirty="0" smtClean="0"/>
              <a:t> </a:t>
            </a:r>
            <a:r>
              <a:rPr lang="en-US" sz="4300" b="1" dirty="0" smtClean="0"/>
              <a:t>oral contraceptives for a long time </a:t>
            </a:r>
            <a:r>
              <a:rPr lang="en-US" sz="4300" dirty="0" smtClean="0"/>
              <a:t>(&gt;5 years) increases the risk of cancer of the cervix.</a:t>
            </a:r>
          </a:p>
          <a:p>
            <a:pPr>
              <a:lnSpc>
                <a:spcPct val="120000"/>
              </a:lnSpc>
            </a:pPr>
            <a:r>
              <a:rPr lang="en-US" sz="4300" b="1" dirty="0" smtClean="0"/>
              <a:t>Having multiple full-term pregnancies: </a:t>
            </a:r>
            <a:r>
              <a:rPr lang="en-US" sz="4300" dirty="0" smtClean="0"/>
              <a:t>Women who have had 3 or more full-term pregnancies have an increased risk of developing cervical cancer. </a:t>
            </a:r>
          </a:p>
          <a:p>
            <a:pPr>
              <a:buNone/>
            </a:pPr>
            <a:endParaRPr lang="en-US" dirty="0" smtClean="0"/>
          </a:p>
          <a:p>
            <a:endParaRPr lang="en-US" dirty="0"/>
          </a:p>
        </p:txBody>
      </p:sp>
    </p:spTree>
    <p:extLst>
      <p:ext uri="{BB962C8B-B14F-4D97-AF65-F5344CB8AC3E}">
        <p14:creationId xmlns:p14="http://schemas.microsoft.com/office/powerpoint/2010/main" val="31757121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610600" cy="715962"/>
          </a:xfrm>
        </p:spPr>
        <p:txBody>
          <a:bodyPr>
            <a:normAutofit/>
          </a:bodyPr>
          <a:lstStyle/>
          <a:p>
            <a:r>
              <a:rPr lang="en-US" sz="3200" b="1" dirty="0"/>
              <a:t>Cervical </a:t>
            </a:r>
            <a:r>
              <a:rPr lang="en-US" sz="3200" b="1" dirty="0" smtClean="0"/>
              <a:t>cancer–risk factors</a:t>
            </a:r>
            <a:endParaRPr lang="en-US" sz="3200" b="1" dirty="0"/>
          </a:p>
        </p:txBody>
      </p:sp>
      <p:sp>
        <p:nvSpPr>
          <p:cNvPr id="3" name="Content Placeholder 2"/>
          <p:cNvSpPr>
            <a:spLocks noGrp="1"/>
          </p:cNvSpPr>
          <p:nvPr>
            <p:ph idx="1"/>
          </p:nvPr>
        </p:nvSpPr>
        <p:spPr>
          <a:xfrm>
            <a:off x="304800" y="1066800"/>
            <a:ext cx="8382000" cy="5638800"/>
          </a:xfrm>
        </p:spPr>
        <p:txBody>
          <a:bodyPr>
            <a:normAutofit fontScale="47500" lnSpcReduction="20000"/>
          </a:bodyPr>
          <a:lstStyle/>
          <a:p>
            <a:pPr>
              <a:lnSpc>
                <a:spcPct val="120000"/>
              </a:lnSpc>
            </a:pPr>
            <a:r>
              <a:rPr lang="en-US" sz="4300" b="1" dirty="0" smtClean="0"/>
              <a:t>Young age at first full-term pregnancy: </a:t>
            </a:r>
            <a:r>
              <a:rPr lang="en-US" sz="4300" dirty="0" smtClean="0"/>
              <a:t>women with first full-term pregnancy &lt;20 years are more likely to get cervical cancer later in life, than women who get pregnant &gt;25 years  </a:t>
            </a:r>
          </a:p>
          <a:p>
            <a:pPr>
              <a:lnSpc>
                <a:spcPct val="120000"/>
              </a:lnSpc>
            </a:pPr>
            <a:r>
              <a:rPr lang="en-US" sz="4300" b="1" dirty="0" smtClean="0"/>
              <a:t>Economic status:  </a:t>
            </a:r>
            <a:r>
              <a:rPr lang="en-US" sz="4300" dirty="0" smtClean="0"/>
              <a:t>Many low-income women do not have easy access to adequate health care services, including cervical cancer screening with Pap tests and HPV tests. </a:t>
            </a:r>
          </a:p>
          <a:p>
            <a:pPr>
              <a:lnSpc>
                <a:spcPct val="120000"/>
              </a:lnSpc>
            </a:pPr>
            <a:r>
              <a:rPr lang="en-US" sz="4300" b="1" dirty="0" smtClean="0"/>
              <a:t>A diet low in fruits and vegetables: </a:t>
            </a:r>
            <a:r>
              <a:rPr lang="en-US" sz="4300" dirty="0" smtClean="0"/>
              <a:t>Women whose diets don’t include enough fruits and vegetables may be at increased risk for cervical cancer.</a:t>
            </a:r>
          </a:p>
          <a:p>
            <a:pPr>
              <a:lnSpc>
                <a:spcPct val="120000"/>
              </a:lnSpc>
              <a:buNone/>
            </a:pPr>
            <a:endParaRPr lang="en-US" sz="4300" dirty="0" smtClean="0"/>
          </a:p>
          <a:p>
            <a:r>
              <a:rPr lang="en-US" sz="4400" b="1" dirty="0" smtClean="0">
                <a:effectLst>
                  <a:outerShdw blurRad="38100" dist="38100" dir="2700000" algn="tl">
                    <a:srgbClr val="000000">
                      <a:alpha val="43137"/>
                    </a:srgbClr>
                  </a:outerShdw>
                </a:effectLst>
              </a:rPr>
              <a:t>Factors that may lower risk</a:t>
            </a:r>
          </a:p>
          <a:p>
            <a:r>
              <a:rPr lang="en-US" sz="4200" b="1" dirty="0" smtClean="0"/>
              <a:t>Intrauterine device ( IUD) use: </a:t>
            </a:r>
            <a:r>
              <a:rPr lang="en-US" sz="4200" dirty="0" smtClean="0"/>
              <a:t>Some research suggests that women who had ever used an intrauterine device (IUD) had a lower risk of cervical cancer. The effect on risk was seen even in women who had an IUD for less than a year, and the protective effect remained after the IUDs were removed.</a:t>
            </a:r>
          </a:p>
          <a:p>
            <a:endParaRPr lang="en-US" sz="4200" dirty="0" smtClean="0"/>
          </a:p>
          <a:p>
            <a:endParaRPr lang="en-US" dirty="0" smtClean="0"/>
          </a:p>
          <a:p>
            <a:endParaRPr lang="en-US" dirty="0"/>
          </a:p>
        </p:txBody>
      </p:sp>
    </p:spTree>
    <p:extLst>
      <p:ext uri="{BB962C8B-B14F-4D97-AF65-F5344CB8AC3E}">
        <p14:creationId xmlns:p14="http://schemas.microsoft.com/office/powerpoint/2010/main" val="31757121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fontScale="90000"/>
          </a:bodyPr>
          <a:lstStyle/>
          <a:p>
            <a:r>
              <a:rPr lang="en-US" sz="4000" b="1" dirty="0" smtClean="0"/>
              <a:t/>
            </a:r>
            <a:br>
              <a:rPr lang="en-US" sz="4000" b="1" dirty="0" smtClean="0"/>
            </a:br>
            <a:r>
              <a:rPr lang="en-US" sz="4000" b="1" dirty="0" smtClean="0"/>
              <a:t>Risk factors that cannot be changed</a:t>
            </a:r>
            <a:r>
              <a:rPr lang="en-US" b="1" dirty="0" smtClean="0"/>
              <a:t/>
            </a:r>
            <a:br>
              <a:rPr lang="en-US" b="1" dirty="0" smtClean="0"/>
            </a:br>
            <a:endParaRPr lang="en-US" dirty="0"/>
          </a:p>
        </p:txBody>
      </p:sp>
      <p:sp>
        <p:nvSpPr>
          <p:cNvPr id="3" name="Content Placeholder 2"/>
          <p:cNvSpPr>
            <a:spLocks noGrp="1"/>
          </p:cNvSpPr>
          <p:nvPr>
            <p:ph idx="1"/>
          </p:nvPr>
        </p:nvSpPr>
        <p:spPr>
          <a:xfrm>
            <a:off x="457200" y="1600200"/>
            <a:ext cx="8229600" cy="4724399"/>
          </a:xfrm>
        </p:spPr>
        <p:txBody>
          <a:bodyPr>
            <a:normAutofit fontScale="55000" lnSpcReduction="20000"/>
          </a:bodyPr>
          <a:lstStyle/>
          <a:p>
            <a:pPr>
              <a:lnSpc>
                <a:spcPct val="170000"/>
              </a:lnSpc>
            </a:pPr>
            <a:r>
              <a:rPr lang="en-US" b="1" dirty="0" smtClean="0"/>
              <a:t>Diethylstilbestrol (DES): </a:t>
            </a:r>
            <a:r>
              <a:rPr lang="en-US" dirty="0" smtClean="0"/>
              <a:t>DES is a hormonal drug that was given to some women between 1938 and 1971 to prevent miscarriage. Women whose mothers took DES (when pregnant with them) develop clear-cell </a:t>
            </a:r>
            <a:r>
              <a:rPr lang="en-US" dirty="0" err="1" smtClean="0"/>
              <a:t>adenocarcinoma</a:t>
            </a:r>
            <a:r>
              <a:rPr lang="en-US" dirty="0" smtClean="0"/>
              <a:t> of the vagina or cervix more often than would normally be expected. These types of cancer are extremely rare in women who haven’t been exposed to DES. DES daughters may also be at increased risk of developing </a:t>
            </a:r>
            <a:r>
              <a:rPr lang="en-US" dirty="0" err="1" smtClean="0"/>
              <a:t>squamous</a:t>
            </a:r>
            <a:r>
              <a:rPr lang="en-US" dirty="0" smtClean="0"/>
              <a:t> cell cancers and pre-cancers of the cervix linked to HPV. </a:t>
            </a:r>
          </a:p>
          <a:p>
            <a:pPr>
              <a:lnSpc>
                <a:spcPct val="170000"/>
              </a:lnSpc>
            </a:pPr>
            <a:r>
              <a:rPr lang="en-US" b="1" dirty="0" smtClean="0"/>
              <a:t>Having a family history of cervical cancer:  </a:t>
            </a:r>
            <a:r>
              <a:rPr lang="en-US" dirty="0" smtClean="0"/>
              <a:t>Cervical cancer may run in some families. Some researchers suspect that some rare instances of this familial tendency are caused by an inherited condition that makes some women less able to fight off HPV infection than others. </a:t>
            </a:r>
          </a:p>
          <a:p>
            <a:pPr>
              <a:buNone/>
            </a:pPr>
            <a:endParaRPr lang="en-US" b="1" dirty="0" smtClean="0"/>
          </a:p>
          <a:p>
            <a:pPr>
              <a:buNone/>
            </a:pP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sz="3600" b="1" dirty="0" smtClean="0"/>
              <a:t>Cervical Cancer Screening</a:t>
            </a:r>
            <a:r>
              <a:rPr lang="en-US" dirty="0" smtClean="0"/>
              <a:t> </a:t>
            </a:r>
            <a:endParaRPr lang="en-US" dirty="0"/>
          </a:p>
        </p:txBody>
      </p:sp>
      <p:pic>
        <p:nvPicPr>
          <p:cNvPr id="1026" name="Picture 2"/>
          <p:cNvPicPr>
            <a:picLocks noGrp="1" noChangeAspect="1" noChangeArrowheads="1"/>
          </p:cNvPicPr>
          <p:nvPr>
            <p:ph idx="1"/>
          </p:nvPr>
        </p:nvPicPr>
        <p:blipFill>
          <a:blip r:embed="rId3"/>
          <a:srcRect/>
          <a:stretch>
            <a:fillRect/>
          </a:stretch>
        </p:blipFill>
        <p:spPr bwMode="auto">
          <a:xfrm>
            <a:off x="3962400" y="1752600"/>
            <a:ext cx="4785543" cy="4294939"/>
          </a:xfrm>
          <a:prstGeom prst="rect">
            <a:avLst/>
          </a:prstGeom>
          <a:noFill/>
          <a:ln w="9525">
            <a:noFill/>
            <a:miter lim="800000"/>
            <a:headEnd/>
            <a:tailEnd/>
          </a:ln>
          <a:effectLst/>
        </p:spPr>
      </p:pic>
      <p:sp>
        <p:nvSpPr>
          <p:cNvPr id="5" name="Rectangle 4"/>
          <p:cNvSpPr/>
          <p:nvPr/>
        </p:nvSpPr>
        <p:spPr>
          <a:xfrm>
            <a:off x="381000" y="1752600"/>
            <a:ext cx="3276600" cy="2862322"/>
          </a:xfrm>
          <a:prstGeom prst="rect">
            <a:avLst/>
          </a:prstGeom>
        </p:spPr>
        <p:txBody>
          <a:bodyPr wrap="square">
            <a:spAutoFit/>
          </a:bodyPr>
          <a:lstStyle/>
          <a:p>
            <a:r>
              <a:rPr lang="en-US" dirty="0" smtClean="0"/>
              <a:t>The introduction of vaccines targeting the most common cancer-causing HPV genotypes has advanced the primary prevention of cervical cancer. </a:t>
            </a:r>
          </a:p>
          <a:p>
            <a:r>
              <a:rPr lang="en-US" dirty="0" smtClean="0"/>
              <a:t>As vaccination coverage increases, HPV prevalence is expected to continue to decline . This could prompt future changes to screening guidelines.</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274638"/>
            <a:ext cx="8458200" cy="1143000"/>
          </a:xfrm>
        </p:spPr>
        <p:txBody>
          <a:bodyPr>
            <a:normAutofit fontScale="90000"/>
          </a:bodyPr>
          <a:lstStyle/>
          <a:p>
            <a:r>
              <a:rPr lang="en-US" sz="3200" b="1" dirty="0" smtClean="0"/>
              <a:t/>
            </a:r>
            <a:br>
              <a:rPr lang="en-US" sz="3200" b="1" dirty="0" smtClean="0"/>
            </a:br>
            <a:r>
              <a:rPr lang="en-US" sz="3100" b="1" dirty="0" smtClean="0"/>
              <a:t>Cervical Cytology (</a:t>
            </a:r>
            <a:r>
              <a:rPr lang="en-US" sz="3100" b="1" dirty="0" err="1" smtClean="0"/>
              <a:t>Papanicolau</a:t>
            </a:r>
            <a:r>
              <a:rPr lang="en-US" sz="3100" b="1" dirty="0" smtClean="0"/>
              <a:t> system) and </a:t>
            </a:r>
            <a:r>
              <a:rPr lang="en-US" sz="3100" b="1" dirty="0" err="1" smtClean="0"/>
              <a:t>Histopathological</a:t>
            </a:r>
            <a:r>
              <a:rPr lang="en-US" sz="3100" b="1" dirty="0" smtClean="0"/>
              <a:t> Cervical Biopsy Findings (Bethesda System) </a:t>
            </a:r>
            <a:br>
              <a:rPr lang="en-US" sz="3100" b="1" dirty="0" smtClean="0"/>
            </a:br>
            <a:endParaRPr lang="en-US" sz="3100" dirty="0"/>
          </a:p>
        </p:txBody>
      </p:sp>
      <p:pic>
        <p:nvPicPr>
          <p:cNvPr id="14338" name="Picture 2" descr="PDF] Correlation Between Cervical Cytology and Histopathological Cervical  Biopsy Findings According to the Bethesda System / Stepen Korelacije  Cervikalne Citologije Po Bethesda Klasifikaciji Sa Patohistološkim Nalazima  Cervikalne Biopsije | Semantic ..."/>
          <p:cNvPicPr>
            <a:picLocks noChangeAspect="1" noChangeArrowheads="1"/>
          </p:cNvPicPr>
          <p:nvPr/>
        </p:nvPicPr>
        <p:blipFill>
          <a:blip r:embed="rId3"/>
          <a:srcRect/>
          <a:stretch>
            <a:fillRect/>
          </a:stretch>
        </p:blipFill>
        <p:spPr bwMode="auto">
          <a:xfrm>
            <a:off x="4648200" y="1447800"/>
            <a:ext cx="4286250" cy="5125694"/>
          </a:xfrm>
          <a:prstGeom prst="rect">
            <a:avLst/>
          </a:prstGeom>
          <a:noFill/>
        </p:spPr>
      </p:pic>
      <p:pic>
        <p:nvPicPr>
          <p:cNvPr id="6" name="Picture 3"/>
          <p:cNvPicPr>
            <a:picLocks noChangeAspect="1" noChangeArrowheads="1"/>
          </p:cNvPicPr>
          <p:nvPr/>
        </p:nvPicPr>
        <p:blipFill>
          <a:blip r:embed="rId4"/>
          <a:srcRect l="3281" t="-2319" r="3200" b="7241"/>
          <a:stretch>
            <a:fillRect/>
          </a:stretch>
        </p:blipFill>
        <p:spPr bwMode="auto">
          <a:xfrm>
            <a:off x="-1" y="1981199"/>
            <a:ext cx="4661211" cy="3352801"/>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686800" cy="563562"/>
          </a:xfrm>
        </p:spPr>
        <p:txBody>
          <a:bodyPr>
            <a:noAutofit/>
          </a:bodyPr>
          <a:lstStyle/>
          <a:p>
            <a:r>
              <a:rPr lang="en-US" sz="2800" b="1" dirty="0" smtClean="0"/>
              <a:t>Possible algorithm for cervical cancer management </a:t>
            </a:r>
            <a:endParaRPr lang="en-US" sz="2800" b="1" dirty="0"/>
          </a:p>
        </p:txBody>
      </p:sp>
      <p:pic>
        <p:nvPicPr>
          <p:cNvPr id="2052" name="Picture 4"/>
          <p:cNvPicPr>
            <a:picLocks noChangeAspect="1" noChangeArrowheads="1"/>
          </p:cNvPicPr>
          <p:nvPr/>
        </p:nvPicPr>
        <p:blipFill>
          <a:blip r:embed="rId2"/>
          <a:srcRect/>
          <a:stretch>
            <a:fillRect/>
          </a:stretch>
        </p:blipFill>
        <p:spPr bwMode="auto">
          <a:xfrm>
            <a:off x="1828800" y="914400"/>
            <a:ext cx="5867400" cy="5662507"/>
          </a:xfrm>
          <a:prstGeom prst="rect">
            <a:avLst/>
          </a:prstGeom>
          <a:noFill/>
          <a:ln w="9525">
            <a:noFill/>
            <a:miter lim="800000"/>
            <a:headEnd/>
            <a:tailEnd/>
          </a:ln>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b="1" dirty="0" smtClean="0"/>
              <a:t>Risk Factors for Developing Colon Cancer</a:t>
            </a:r>
            <a:endParaRPr lang="en-US" dirty="0"/>
          </a:p>
        </p:txBody>
      </p:sp>
      <p:pic>
        <p:nvPicPr>
          <p:cNvPr id="78850" name="Picture 2"/>
          <p:cNvPicPr>
            <a:picLocks noGrp="1" noChangeAspect="1" noChangeArrowheads="1"/>
          </p:cNvPicPr>
          <p:nvPr>
            <p:ph idx="1"/>
          </p:nvPr>
        </p:nvPicPr>
        <p:blipFill>
          <a:blip r:embed="rId2"/>
          <a:srcRect t="9824" b="7910"/>
          <a:stretch>
            <a:fillRect/>
          </a:stretch>
        </p:blipFill>
        <p:spPr bwMode="auto">
          <a:xfrm>
            <a:off x="586224" y="1676400"/>
            <a:ext cx="7948175" cy="3962400"/>
          </a:xfrm>
          <a:prstGeom prst="rect">
            <a:avLst/>
          </a:prstGeom>
          <a:noFill/>
          <a:ln w="9525">
            <a:noFill/>
            <a:miter lim="800000"/>
            <a:headEnd/>
            <a:tailEnd/>
          </a:ln>
          <a:effectLst/>
        </p:spPr>
      </p:pic>
      <p:sp>
        <p:nvSpPr>
          <p:cNvPr id="5" name="Rectangle 4"/>
          <p:cNvSpPr/>
          <p:nvPr/>
        </p:nvSpPr>
        <p:spPr>
          <a:xfrm>
            <a:off x="533400" y="6172200"/>
            <a:ext cx="8229600" cy="307777"/>
          </a:xfrm>
          <a:prstGeom prst="rect">
            <a:avLst/>
          </a:prstGeom>
        </p:spPr>
        <p:txBody>
          <a:bodyPr wrap="square">
            <a:spAutoFit/>
          </a:bodyPr>
          <a:lstStyle/>
          <a:p>
            <a:r>
              <a:rPr lang="en-US" sz="1400" dirty="0" smtClean="0"/>
              <a:t>National Comprehensive Cancer Network. Colorectal Screening. Practice Guidelines in Oncology-v.1.2008.</a:t>
            </a:r>
            <a:endParaRPr lang="en-US" sz="1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1"/>
            <a:ext cx="8229600" cy="1905000"/>
          </a:xfrm>
        </p:spPr>
        <p:txBody>
          <a:bodyPr>
            <a:normAutofit fontScale="62500" lnSpcReduction="20000"/>
          </a:bodyPr>
          <a:lstStyle/>
          <a:p>
            <a:r>
              <a:rPr lang="en-US" dirty="0" smtClean="0"/>
              <a:t>are caused by local and regional tumor growth, growth of distant metastases and paraneoplastic syndrome</a:t>
            </a:r>
          </a:p>
          <a:p>
            <a:r>
              <a:rPr lang="en-US" dirty="0" smtClean="0"/>
              <a:t>they are usually non-specific and easily overlooked</a:t>
            </a:r>
          </a:p>
          <a:p>
            <a:r>
              <a:rPr lang="en-US" dirty="0" smtClean="0"/>
              <a:t>they are often missing for a long time when internal organs are involved</a:t>
            </a:r>
          </a:p>
          <a:p>
            <a:r>
              <a:rPr lang="en-US" dirty="0" smtClean="0"/>
              <a:t>they are easily misinterpreted as a sign or symptom of some other disease</a:t>
            </a:r>
            <a:endParaRPr lang="en-US" dirty="0"/>
          </a:p>
        </p:txBody>
      </p:sp>
      <p:sp>
        <p:nvSpPr>
          <p:cNvPr id="3" name="Title 2"/>
          <p:cNvSpPr>
            <a:spLocks noGrp="1"/>
          </p:cNvSpPr>
          <p:nvPr>
            <p:ph type="title"/>
          </p:nvPr>
        </p:nvSpPr>
        <p:spPr>
          <a:xfrm>
            <a:off x="342900" y="190502"/>
            <a:ext cx="8458200" cy="1143000"/>
          </a:xfrm>
        </p:spPr>
        <p:txBody>
          <a:bodyPr>
            <a:normAutofit fontScale="90000"/>
          </a:bodyPr>
          <a:lstStyle/>
          <a:p>
            <a:r>
              <a:rPr lang="en-US" sz="3600" b="1" dirty="0"/>
              <a:t>SYMPTOMS AND SIGNS OF MALIGNANT DISEASE </a:t>
            </a:r>
          </a:p>
        </p:txBody>
      </p:sp>
      <p:sp>
        <p:nvSpPr>
          <p:cNvPr id="4" name="Rectangle 3"/>
          <p:cNvSpPr/>
          <p:nvPr/>
        </p:nvSpPr>
        <p:spPr>
          <a:xfrm>
            <a:off x="152400" y="3810000"/>
            <a:ext cx="8382000" cy="1477328"/>
          </a:xfrm>
          <a:prstGeom prst="rect">
            <a:avLst/>
          </a:prstGeom>
        </p:spPr>
        <p:txBody>
          <a:bodyPr wrap="square">
            <a:spAutoFit/>
          </a:bodyPr>
          <a:lstStyle/>
          <a:p>
            <a:r>
              <a:rPr lang="sr-Latn-RS" dirty="0" smtClean="0"/>
              <a:t>***</a:t>
            </a:r>
          </a:p>
          <a:p>
            <a:r>
              <a:rPr lang="en-US" dirty="0" smtClean="0"/>
              <a:t>Work on cancer </a:t>
            </a:r>
            <a:r>
              <a:rPr lang="en-US" dirty="0"/>
              <a:t>screening and early detection</a:t>
            </a:r>
            <a:endParaRPr lang="sr-Latn-RS" dirty="0"/>
          </a:p>
          <a:p>
            <a:r>
              <a:rPr lang="en-US" dirty="0" smtClean="0"/>
              <a:t>Think </a:t>
            </a:r>
            <a:r>
              <a:rPr lang="en-US" dirty="0"/>
              <a:t>about the possibility of a malignant disease</a:t>
            </a:r>
          </a:p>
          <a:p>
            <a:r>
              <a:rPr lang="en-US" dirty="0" smtClean="0"/>
              <a:t>In </a:t>
            </a:r>
            <a:r>
              <a:rPr lang="en-US" dirty="0"/>
              <a:t>case of doubt, begin diagnostic procedures without delay, thus reducing lost time</a:t>
            </a:r>
          </a:p>
          <a:p>
            <a:r>
              <a:rPr lang="en-US" dirty="0" smtClean="0"/>
              <a:t>A </a:t>
            </a:r>
            <a:r>
              <a:rPr lang="en-US" dirty="0"/>
              <a:t>malignant disease diagnosed on time usually means a curable disease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Hereditary CRC syndromes</a:t>
            </a:r>
            <a:r>
              <a:rPr lang="en-US" dirty="0" smtClean="0"/>
              <a:t> </a:t>
            </a:r>
            <a:endParaRPr lang="en-US" dirty="0"/>
          </a:p>
        </p:txBody>
      </p:sp>
      <p:sp>
        <p:nvSpPr>
          <p:cNvPr id="3" name="Content Placeholder 2"/>
          <p:cNvSpPr>
            <a:spLocks noGrp="1"/>
          </p:cNvSpPr>
          <p:nvPr>
            <p:ph idx="1"/>
          </p:nvPr>
        </p:nvSpPr>
        <p:spPr/>
        <p:txBody>
          <a:bodyPr>
            <a:normAutofit fontScale="62500" lnSpcReduction="20000"/>
          </a:bodyPr>
          <a:lstStyle/>
          <a:p>
            <a:r>
              <a:rPr lang="en-US" b="1" dirty="0" smtClean="0"/>
              <a:t>FAP</a:t>
            </a:r>
            <a:r>
              <a:rPr lang="en-US" dirty="0" smtClean="0"/>
              <a:t> — and its variants (Gardner syndrome, </a:t>
            </a:r>
            <a:r>
              <a:rPr lang="en-US" dirty="0" err="1" smtClean="0"/>
              <a:t>Turcot</a:t>
            </a:r>
            <a:r>
              <a:rPr lang="en-US" dirty="0" smtClean="0"/>
              <a:t> syndrome, and attenuated familial </a:t>
            </a:r>
            <a:r>
              <a:rPr lang="en-US" dirty="0" err="1" smtClean="0"/>
              <a:t>adenomatous</a:t>
            </a:r>
            <a:r>
              <a:rPr lang="en-US" dirty="0" smtClean="0"/>
              <a:t> </a:t>
            </a:r>
            <a:r>
              <a:rPr lang="en-US" dirty="0" err="1" smtClean="0"/>
              <a:t>polyposis</a:t>
            </a:r>
            <a:r>
              <a:rPr lang="en-US" dirty="0" smtClean="0"/>
              <a:t> [AFAP]) account for less than 1% of CRCs. In typical FAP, numerous colonic adenomas appear during childhood. Symptoms appear at an average age of approximately 16 years and colonic cancer occurs in 90 percent of untreated individuals by age 45. FAP is caused by </a:t>
            </a:r>
            <a:r>
              <a:rPr lang="en-US" dirty="0" err="1" smtClean="0"/>
              <a:t>germline</a:t>
            </a:r>
            <a:r>
              <a:rPr lang="en-US" dirty="0" smtClean="0"/>
              <a:t> mutations in the </a:t>
            </a:r>
            <a:r>
              <a:rPr lang="en-US" dirty="0" err="1" smtClean="0"/>
              <a:t>adenomatous</a:t>
            </a:r>
            <a:r>
              <a:rPr lang="en-US" dirty="0" smtClean="0"/>
              <a:t> </a:t>
            </a:r>
            <a:r>
              <a:rPr lang="en-US" dirty="0" err="1" smtClean="0"/>
              <a:t>polyposis</a:t>
            </a:r>
            <a:r>
              <a:rPr lang="en-US" dirty="0" smtClean="0"/>
              <a:t> coli (</a:t>
            </a:r>
            <a:r>
              <a:rPr lang="en-US" i="1" dirty="0" smtClean="0"/>
              <a:t>APC</a:t>
            </a:r>
            <a:r>
              <a:rPr lang="en-US" dirty="0" smtClean="0"/>
              <a:t>) gene</a:t>
            </a:r>
          </a:p>
          <a:p>
            <a:r>
              <a:rPr lang="en-US" b="1" dirty="0" smtClean="0"/>
              <a:t>Lynch syndrome</a:t>
            </a:r>
            <a:r>
              <a:rPr lang="en-US" dirty="0" smtClean="0"/>
              <a:t> — is more common than FAP and accounts for approximately 3% of all colonic </a:t>
            </a:r>
            <a:r>
              <a:rPr lang="en-US" dirty="0" err="1" smtClean="0"/>
              <a:t>adenocarcinomas</a:t>
            </a:r>
            <a:r>
              <a:rPr lang="en-US" dirty="0" smtClean="0"/>
              <a:t>. Lynch syndrome can be suspected on the basis of a strong family history of CRC, endometrial, and other cancers. </a:t>
            </a:r>
          </a:p>
          <a:p>
            <a:r>
              <a:rPr lang="en-US" dirty="0" smtClean="0"/>
              <a:t>defect in one of the DNA mismatch repair (MMR) genes</a:t>
            </a:r>
          </a:p>
          <a:p>
            <a:r>
              <a:rPr lang="en-US" dirty="0" err="1" smtClean="0"/>
              <a:t>Extracolonic</a:t>
            </a:r>
            <a:r>
              <a:rPr lang="en-US" dirty="0" smtClean="0"/>
              <a:t> cancers are very common in Lynch syndrome, particularly endometrial carcinoma, in up to 60% of female mutation carriers. Other sites at increased risk of neoplasm formation include the ovary, stomach, small bowel, </a:t>
            </a:r>
            <a:r>
              <a:rPr lang="en-US" dirty="0" err="1" smtClean="0"/>
              <a:t>hepatobiliary</a:t>
            </a:r>
            <a:r>
              <a:rPr lang="en-US" dirty="0" smtClean="0"/>
              <a:t> system, brain and renal pelvis or </a:t>
            </a:r>
            <a:r>
              <a:rPr lang="en-US" dirty="0" err="1" smtClean="0"/>
              <a:t>ureter</a:t>
            </a:r>
            <a:r>
              <a:rPr lang="en-US" dirty="0" smtClean="0"/>
              <a:t>, and possibly breast and prostate.</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b="1" dirty="0" smtClean="0"/>
              <a:t>RISK FACTORS</a:t>
            </a:r>
            <a:endParaRPr lang="en-US" sz="3600" dirty="0"/>
          </a:p>
        </p:txBody>
      </p:sp>
      <p:sp>
        <p:nvSpPr>
          <p:cNvPr id="3" name="Content Placeholder 2"/>
          <p:cNvSpPr>
            <a:spLocks noGrp="1"/>
          </p:cNvSpPr>
          <p:nvPr>
            <p:ph idx="1"/>
          </p:nvPr>
        </p:nvSpPr>
        <p:spPr/>
        <p:txBody>
          <a:bodyPr>
            <a:normAutofit fontScale="70000" lnSpcReduction="20000"/>
          </a:bodyPr>
          <a:lstStyle/>
          <a:p>
            <a:r>
              <a:rPr lang="en-US" b="1" dirty="0" smtClean="0"/>
              <a:t>Hereditary CRC syndromes</a:t>
            </a:r>
            <a:r>
              <a:rPr lang="en-US" dirty="0" smtClean="0"/>
              <a:t> — Familial </a:t>
            </a:r>
            <a:r>
              <a:rPr lang="en-US" dirty="0" err="1" smtClean="0"/>
              <a:t>adenomatous</a:t>
            </a:r>
            <a:r>
              <a:rPr lang="en-US" dirty="0" smtClean="0"/>
              <a:t> </a:t>
            </a:r>
            <a:r>
              <a:rPr lang="en-US" dirty="0" err="1" smtClean="0"/>
              <a:t>polyposis</a:t>
            </a:r>
            <a:r>
              <a:rPr lang="en-US" dirty="0" smtClean="0"/>
              <a:t> (FAP) and Lynch syndrome are the most common of the familial colon cancer syndromes</a:t>
            </a:r>
          </a:p>
          <a:p>
            <a:r>
              <a:rPr lang="en-US" b="1" dirty="0" smtClean="0"/>
              <a:t>Inflammatory bowel disease (</a:t>
            </a:r>
            <a:r>
              <a:rPr lang="en-US" b="1" dirty="0" err="1" smtClean="0"/>
              <a:t>Crohn</a:t>
            </a:r>
            <a:r>
              <a:rPr lang="en-US" b="1" dirty="0" smtClean="0"/>
              <a:t> disease, Ulcerative colitis)</a:t>
            </a:r>
            <a:r>
              <a:rPr lang="en-US" dirty="0" smtClean="0"/>
              <a:t> — There is a well-documented association between chronic ulcerative colitis and colonic </a:t>
            </a:r>
            <a:r>
              <a:rPr lang="en-US" dirty="0" err="1" smtClean="0"/>
              <a:t>neoplasia</a:t>
            </a:r>
            <a:endParaRPr lang="en-US" dirty="0" smtClean="0"/>
          </a:p>
          <a:p>
            <a:r>
              <a:rPr lang="en-US" b="1" dirty="0" err="1" smtClean="0"/>
              <a:t>Abdominopelvic</a:t>
            </a:r>
            <a:r>
              <a:rPr lang="en-US" b="1" dirty="0" smtClean="0"/>
              <a:t> radiation</a:t>
            </a:r>
            <a:r>
              <a:rPr lang="en-US" dirty="0" smtClean="0"/>
              <a:t> — Cancer survivors who received </a:t>
            </a:r>
            <a:r>
              <a:rPr lang="en-US" dirty="0" err="1" smtClean="0"/>
              <a:t>abdominopelvic</a:t>
            </a:r>
            <a:r>
              <a:rPr lang="en-US" dirty="0" smtClean="0"/>
              <a:t> radiation therapy in childhood (adult survivors of pediatric cancer), or as adults are at significantly increased risk of subsequent gastrointestinal </a:t>
            </a:r>
            <a:r>
              <a:rPr lang="en-US" dirty="0" err="1" smtClean="0"/>
              <a:t>neoplasms</a:t>
            </a:r>
            <a:r>
              <a:rPr lang="en-US" dirty="0" smtClean="0"/>
              <a:t>, the majority being CRC </a:t>
            </a:r>
          </a:p>
          <a:p>
            <a:r>
              <a:rPr lang="en-US" b="1" dirty="0" smtClean="0"/>
              <a:t>Cystic fibrosis</a:t>
            </a:r>
            <a:r>
              <a:rPr lang="en-US" dirty="0" smtClean="0"/>
              <a:t> — Patients with cystic fibrosis (CF) have an elevated risk of CRC</a:t>
            </a:r>
          </a:p>
          <a:p>
            <a:r>
              <a:rPr lang="en-US" b="1" dirty="0" smtClean="0"/>
              <a:t>Personal or family history of sporadic CRCs or </a:t>
            </a:r>
            <a:r>
              <a:rPr lang="en-US" b="1" dirty="0" err="1" smtClean="0"/>
              <a:t>adenomatous</a:t>
            </a:r>
            <a:r>
              <a:rPr lang="en-US" b="1" dirty="0" smtClean="0"/>
              <a:t> polyps</a:t>
            </a:r>
            <a:r>
              <a:rPr lang="en-US" dirty="0" smtClean="0"/>
              <a:t> —are at risk for the future development of colon cancer.</a:t>
            </a:r>
          </a:p>
          <a:p>
            <a:endParaRPr lang="en-US" dirty="0" smtClean="0"/>
          </a:p>
          <a:p>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r>
              <a:rPr lang="en-US" b="1" dirty="0" smtClean="0"/>
              <a:t>Race and sex</a:t>
            </a:r>
            <a:r>
              <a:rPr lang="en-US" dirty="0" smtClean="0"/>
              <a:t> — Screening strategies do not differ with regard to race.  CRC mortality is approximately 33% higher in males than in females. Both colonic adenomas and CRCs appear to have a more proximal distribution in females.</a:t>
            </a:r>
          </a:p>
          <a:p>
            <a:r>
              <a:rPr lang="en-US" b="1" dirty="0" smtClean="0"/>
              <a:t>Obesity</a:t>
            </a:r>
            <a:r>
              <a:rPr lang="en-US" dirty="0" smtClean="0"/>
              <a:t> — Obesity is a risk factor for CRC . The risk was highest for those in the highest weight gain category. Obesity also appears to increase the likelihood of dying from CRC.</a:t>
            </a:r>
          </a:p>
          <a:p>
            <a:r>
              <a:rPr lang="en-US" b="1" dirty="0" smtClean="0"/>
              <a:t>Diabetes mellitus and </a:t>
            </a:r>
            <a:r>
              <a:rPr lang="en-US" b="1" dirty="0" err="1" smtClean="0"/>
              <a:t>hyperinsulinemia</a:t>
            </a:r>
            <a:r>
              <a:rPr lang="en-US" b="1" dirty="0" smtClean="0"/>
              <a:t> </a:t>
            </a:r>
            <a:r>
              <a:rPr lang="en-US" dirty="0" smtClean="0"/>
              <a:t>are associated with an elevated risk of CRC </a:t>
            </a:r>
          </a:p>
          <a:p>
            <a:r>
              <a:rPr lang="en-US" b="1" dirty="0" smtClean="0"/>
              <a:t>Red and processed meat</a:t>
            </a:r>
            <a:r>
              <a:rPr lang="en-US" dirty="0" smtClean="0"/>
              <a:t> — long-term consumption of red meat or processed meats appears to be associated with an increased risk of </a:t>
            </a:r>
            <a:r>
              <a:rPr lang="en-US" b="1" dirty="0" smtClean="0"/>
              <a:t>CRC.</a:t>
            </a:r>
          </a:p>
          <a:p>
            <a:r>
              <a:rPr lang="en-US" b="1" dirty="0" smtClean="0"/>
              <a:t>Cigarette smoking, alcohol consumption</a:t>
            </a:r>
            <a:r>
              <a:rPr lang="en-US" dirty="0" smtClean="0"/>
              <a:t>  has been associated with increased incidence and mortality from CRC</a:t>
            </a:r>
          </a:p>
          <a:p>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38200"/>
          </a:xfrm>
        </p:spPr>
        <p:txBody>
          <a:bodyPr/>
          <a:lstStyle/>
          <a:p>
            <a:r>
              <a:rPr lang="en-US" sz="3600" b="1" dirty="0" smtClean="0"/>
              <a:t>The Amsterdam criteria</a:t>
            </a:r>
            <a:endParaRPr lang="en-US" sz="3600" b="1" dirty="0"/>
          </a:p>
        </p:txBody>
      </p:sp>
      <p:sp>
        <p:nvSpPr>
          <p:cNvPr id="3" name="Content Placeholder 2"/>
          <p:cNvSpPr>
            <a:spLocks noGrp="1"/>
          </p:cNvSpPr>
          <p:nvPr>
            <p:ph idx="1"/>
          </p:nvPr>
        </p:nvSpPr>
        <p:spPr>
          <a:xfrm>
            <a:off x="304800" y="1219200"/>
            <a:ext cx="8610600" cy="5638800"/>
          </a:xfrm>
        </p:spPr>
        <p:txBody>
          <a:bodyPr>
            <a:normAutofit lnSpcReduction="10000"/>
          </a:bodyPr>
          <a:lstStyle/>
          <a:p>
            <a:r>
              <a:rPr lang="en-US" sz="1800" b="1" dirty="0" smtClean="0"/>
              <a:t>Amsterdam Criteria I  (</a:t>
            </a:r>
            <a:r>
              <a:rPr lang="en-US" sz="1800" dirty="0" smtClean="0"/>
              <a:t>Initial description in 1991)</a:t>
            </a:r>
          </a:p>
          <a:p>
            <a:r>
              <a:rPr lang="en-US" sz="1800" dirty="0" smtClean="0"/>
              <a:t>&gt; or equal to 3 relatives with colorectal cancer (CRC)</a:t>
            </a:r>
          </a:p>
          <a:p>
            <a:r>
              <a:rPr lang="en-US" sz="1800" dirty="0" smtClean="0"/>
              <a:t>&gt; or equal to 1 case in a first degree relative</a:t>
            </a:r>
          </a:p>
          <a:p>
            <a:r>
              <a:rPr lang="en-US" sz="1800" dirty="0" smtClean="0"/>
              <a:t>&gt; or equal to 2 successive generations should be affected</a:t>
            </a:r>
          </a:p>
          <a:p>
            <a:r>
              <a:rPr lang="en-US" sz="1800" dirty="0" smtClean="0"/>
              <a:t>&gt; or equal to 1 tumor should be diagnosed before the age of 50 years</a:t>
            </a:r>
          </a:p>
          <a:p>
            <a:r>
              <a:rPr lang="en-US" sz="1800" dirty="0" smtClean="0"/>
              <a:t>FAP should be excluded</a:t>
            </a:r>
          </a:p>
          <a:p>
            <a:r>
              <a:rPr lang="en-US" sz="1800" dirty="0" smtClean="0"/>
              <a:t>tumors should be confirmed with histology</a:t>
            </a:r>
          </a:p>
          <a:p>
            <a:pPr>
              <a:buNone/>
            </a:pPr>
            <a:endParaRPr lang="en-US" sz="1800" dirty="0" smtClean="0"/>
          </a:p>
          <a:p>
            <a:r>
              <a:rPr lang="en-US" sz="1800" b="1" dirty="0" smtClean="0"/>
              <a:t>Amsterdam Criteria II  </a:t>
            </a:r>
            <a:r>
              <a:rPr lang="en-US" sz="1800" dirty="0" smtClean="0"/>
              <a:t>Revision in 1996, is one of the most widely used criteria along with Bethesda guidelines.</a:t>
            </a:r>
          </a:p>
          <a:p>
            <a:r>
              <a:rPr lang="en-US" sz="1800" dirty="0" smtClean="0"/>
              <a:t>&gt; or equal to 3 relatives with colorectal cancer (CRC) or with an HNPCC associated cancer (endometrial carcinoma, small bowel </a:t>
            </a:r>
            <a:r>
              <a:rPr lang="en-US" sz="1800" dirty="0" err="1" smtClean="0"/>
              <a:t>adenocarcinoma</a:t>
            </a:r>
            <a:r>
              <a:rPr lang="en-US" sz="1800" dirty="0" smtClean="0"/>
              <a:t>, </a:t>
            </a:r>
            <a:r>
              <a:rPr lang="en-US" sz="1800" dirty="0" err="1" smtClean="0"/>
              <a:t>ureter</a:t>
            </a:r>
            <a:r>
              <a:rPr lang="en-US" sz="1800" dirty="0" smtClean="0"/>
              <a:t> or renal pelvis cancer</a:t>
            </a:r>
          </a:p>
          <a:p>
            <a:r>
              <a:rPr lang="en-US" sz="1800" dirty="0" smtClean="0"/>
              <a:t>One must be the first degree relative to the other two</a:t>
            </a:r>
          </a:p>
          <a:p>
            <a:r>
              <a:rPr lang="en-US" sz="1800" dirty="0" smtClean="0"/>
              <a:t>&gt; or equal to 2 successive generations should be affected</a:t>
            </a:r>
          </a:p>
          <a:p>
            <a:r>
              <a:rPr lang="en-US" sz="1800" dirty="0" smtClean="0"/>
              <a:t>&gt; or equal to 1 tumor should be diagnosed before the age of 50 years</a:t>
            </a:r>
          </a:p>
          <a:p>
            <a:r>
              <a:rPr lang="en-US" sz="1800" dirty="0" smtClean="0"/>
              <a:t>FAP should be excluded</a:t>
            </a:r>
          </a:p>
          <a:p>
            <a:r>
              <a:rPr lang="en-US" sz="1800" dirty="0" smtClean="0"/>
              <a:t>tumors should be confirmed with histology</a:t>
            </a:r>
          </a:p>
          <a:p>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4"/>
          <p:cNvPicPr>
            <a:picLocks noGrp="1" noRot="1" noChangeAspect="1" noChangeArrowheads="1"/>
          </p:cNvPicPr>
          <p:nvPr>
            <p:ph type="body" idx="1"/>
          </p:nvPr>
        </p:nvPicPr>
        <p:blipFill>
          <a:blip r:embed="rId2"/>
          <a:srcRect/>
          <a:stretch>
            <a:fillRect/>
          </a:stretch>
        </p:blipFill>
        <p:spPr>
          <a:xfrm>
            <a:off x="1270000" y="1066800"/>
            <a:ext cx="6604000" cy="4953000"/>
          </a:xfrm>
          <a:ln>
            <a:solidFill>
              <a:srgbClr val="000000"/>
            </a:solid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Colorectal cancer screening guidelines for average risk individuals</a:t>
            </a:r>
          </a:p>
        </p:txBody>
      </p:sp>
      <p:pic>
        <p:nvPicPr>
          <p:cNvPr id="79875" name="Picture 3"/>
          <p:cNvPicPr>
            <a:picLocks noChangeAspect="1" noChangeArrowheads="1"/>
          </p:cNvPicPr>
          <p:nvPr/>
        </p:nvPicPr>
        <p:blipFill>
          <a:blip r:embed="rId3"/>
          <a:srcRect l="2965" t="29268" r="3130" b="2439"/>
          <a:stretch>
            <a:fillRect/>
          </a:stretch>
        </p:blipFill>
        <p:spPr bwMode="auto">
          <a:xfrm>
            <a:off x="152400" y="2133600"/>
            <a:ext cx="8839200" cy="2605238"/>
          </a:xfrm>
          <a:prstGeom prst="rect">
            <a:avLst/>
          </a:prstGeom>
          <a:noFill/>
          <a:ln w="9525">
            <a:noFill/>
            <a:miter lim="800000"/>
            <a:headEnd/>
            <a:tailEnd/>
          </a:ln>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solidFill>
                  <a:prstClr val="black"/>
                </a:solidFill>
              </a:rPr>
              <a:t>Colorectal cancer screening guidelines for increased risk individuals</a:t>
            </a:r>
            <a:endParaRPr lang="en-US" dirty="0"/>
          </a:p>
        </p:txBody>
      </p:sp>
      <p:pic>
        <p:nvPicPr>
          <p:cNvPr id="81923" name="Picture 3"/>
          <p:cNvPicPr>
            <a:picLocks noChangeAspect="1" noChangeArrowheads="1"/>
          </p:cNvPicPr>
          <p:nvPr/>
        </p:nvPicPr>
        <p:blipFill>
          <a:blip r:embed="rId2"/>
          <a:srcRect l="2932" t="20062" r="3246" b="4321"/>
          <a:stretch>
            <a:fillRect/>
          </a:stretch>
        </p:blipFill>
        <p:spPr bwMode="auto">
          <a:xfrm>
            <a:off x="457200" y="1981200"/>
            <a:ext cx="8360229" cy="4267200"/>
          </a:xfrm>
          <a:prstGeom prst="rect">
            <a:avLst/>
          </a:prstGeom>
          <a:noFill/>
          <a:ln w="9525">
            <a:noFill/>
            <a:miter lim="800000"/>
            <a:headEnd/>
            <a:tailEnd/>
          </a:ln>
          <a:effec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Colorectal cancer screening guidelines for high risk individuals</a:t>
            </a:r>
            <a:endParaRPr lang="en-US" sz="3200" dirty="0"/>
          </a:p>
        </p:txBody>
      </p:sp>
      <p:pic>
        <p:nvPicPr>
          <p:cNvPr id="80898" name="Picture 2"/>
          <p:cNvPicPr>
            <a:picLocks noGrp="1" noChangeAspect="1" noChangeArrowheads="1"/>
          </p:cNvPicPr>
          <p:nvPr>
            <p:ph idx="1"/>
          </p:nvPr>
        </p:nvPicPr>
        <p:blipFill>
          <a:blip r:embed="rId2"/>
          <a:srcRect l="2778" t="23369" r="2778" b="7779"/>
          <a:stretch>
            <a:fillRect/>
          </a:stretch>
        </p:blipFill>
        <p:spPr bwMode="auto">
          <a:xfrm>
            <a:off x="348916" y="2133600"/>
            <a:ext cx="8795084" cy="3276600"/>
          </a:xfrm>
          <a:prstGeom prst="rect">
            <a:avLst/>
          </a:prstGeom>
          <a:noFill/>
          <a:ln w="9525">
            <a:noFill/>
            <a:miter lim="800000"/>
            <a:headEnd/>
            <a:tailEnd/>
          </a:ln>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srcRect l="12558" r="13716"/>
          <a:stretch>
            <a:fillRect/>
          </a:stretch>
        </p:blipFill>
        <p:spPr>
          <a:xfrm>
            <a:off x="152400" y="1143000"/>
            <a:ext cx="8686800" cy="5322979"/>
          </a:xfrm>
          <a:prstGeom prst="rect">
            <a:avLst/>
          </a:prstGeom>
        </p:spPr>
      </p:pic>
    </p:spTree>
    <p:extLst>
      <p:ext uri="{BB962C8B-B14F-4D97-AF65-F5344CB8AC3E}">
        <p14:creationId xmlns:p14="http://schemas.microsoft.com/office/powerpoint/2010/main" val="42642769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381000" y="381000"/>
            <a:ext cx="8242537" cy="6022978"/>
          </a:xfrm>
          <a:prstGeom prst="rect">
            <a:avLst/>
          </a:prstGeom>
        </p:spPr>
      </p:pic>
    </p:spTree>
    <p:extLst>
      <p:ext uri="{BB962C8B-B14F-4D97-AF65-F5344CB8AC3E}">
        <p14:creationId xmlns:p14="http://schemas.microsoft.com/office/powerpoint/2010/main" val="30120317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sr-Latn-RS" sz="3600" b="1" dirty="0" smtClean="0"/>
              <a:t/>
            </a:r>
            <a:br>
              <a:rPr lang="sr-Latn-RS" sz="3600" b="1" dirty="0" smtClean="0"/>
            </a:br>
            <a:r>
              <a:rPr lang="en-US" sz="3600" b="1" dirty="0" smtClean="0"/>
              <a:t>First </a:t>
            </a:r>
            <a:r>
              <a:rPr lang="en-US" sz="3600" b="1" dirty="0"/>
              <a:t>symptoms of cancer</a:t>
            </a:r>
            <a:br>
              <a:rPr lang="en-US" sz="3600" b="1" dirty="0"/>
            </a:br>
            <a:endParaRPr lang="en-US" sz="3600" dirty="0"/>
          </a:p>
        </p:txBody>
      </p:sp>
      <p:sp>
        <p:nvSpPr>
          <p:cNvPr id="13315" name="Rectangle 3"/>
          <p:cNvSpPr>
            <a:spLocks noGrp="1" noChangeArrowheads="1"/>
          </p:cNvSpPr>
          <p:nvPr>
            <p:ph idx="1"/>
          </p:nvPr>
        </p:nvSpPr>
        <p:spPr>
          <a:xfrm>
            <a:off x="457200" y="990600"/>
            <a:ext cx="8229600" cy="5486400"/>
          </a:xfrm>
        </p:spPr>
        <p:txBody>
          <a:bodyPr rtlCol="0">
            <a:normAutofit/>
          </a:bodyPr>
          <a:lstStyle/>
          <a:p>
            <a:r>
              <a:rPr lang="en-US" sz="1600" dirty="0" smtClean="0"/>
              <a:t>Fatigue </a:t>
            </a:r>
            <a:r>
              <a:rPr lang="en-US" sz="1600" dirty="0"/>
              <a:t>or extreme tiredness that doesn’t get better with rest.</a:t>
            </a:r>
          </a:p>
          <a:p>
            <a:r>
              <a:rPr lang="en-US" sz="1600" dirty="0"/>
              <a:t>Weight loss or gain </a:t>
            </a:r>
            <a:r>
              <a:rPr lang="en-US" sz="1600" dirty="0" smtClean="0"/>
              <a:t>for </a:t>
            </a:r>
            <a:r>
              <a:rPr lang="en-US" sz="1600" dirty="0"/>
              <a:t>no known reason</a:t>
            </a:r>
          </a:p>
          <a:p>
            <a:r>
              <a:rPr lang="en-US" sz="1600" dirty="0" smtClean="0"/>
              <a:t>not </a:t>
            </a:r>
            <a:r>
              <a:rPr lang="en-US" sz="1600" dirty="0"/>
              <a:t>feeling hungry, trouble swallowing, </a:t>
            </a:r>
            <a:r>
              <a:rPr lang="en-US" sz="1600" dirty="0" smtClean="0"/>
              <a:t>abdominal </a:t>
            </a:r>
            <a:r>
              <a:rPr lang="en-US" sz="1600" dirty="0"/>
              <a:t>pain, or nausea and vomiting</a:t>
            </a:r>
          </a:p>
          <a:p>
            <a:r>
              <a:rPr lang="en-US" sz="1600" dirty="0"/>
              <a:t>Change in bowel habits, such as constipation or diarrhea, or a change in how your stools look</a:t>
            </a:r>
          </a:p>
          <a:p>
            <a:r>
              <a:rPr lang="en-US" sz="1600" dirty="0" smtClean="0"/>
              <a:t>Thickening </a:t>
            </a:r>
            <a:r>
              <a:rPr lang="en-US" sz="1600" dirty="0"/>
              <a:t>or lump in the breast or other part of the body</a:t>
            </a:r>
          </a:p>
          <a:p>
            <a:r>
              <a:rPr lang="en-US" sz="1600" dirty="0"/>
              <a:t>Mouth changes such as sores, bleeding, pain, or numbness</a:t>
            </a:r>
          </a:p>
          <a:p>
            <a:r>
              <a:rPr lang="en-US" sz="1600" dirty="0" smtClean="0"/>
              <a:t>Skin </a:t>
            </a:r>
            <a:r>
              <a:rPr lang="en-US" sz="1600" dirty="0"/>
              <a:t>changes such as a lump that bleeds or turns scaly, a new mole or a change in a mole, a sore that does not heal, or a yellowish color to the skin or eyes </a:t>
            </a:r>
            <a:r>
              <a:rPr lang="en-US" sz="1600" i="1" dirty="0"/>
              <a:t>(</a:t>
            </a:r>
            <a:r>
              <a:rPr lang="en-US" sz="1600" dirty="0"/>
              <a:t>jaundice</a:t>
            </a:r>
            <a:r>
              <a:rPr lang="en-US" sz="1600" i="1" dirty="0"/>
              <a:t>)</a:t>
            </a:r>
            <a:r>
              <a:rPr lang="en-US" sz="1600" dirty="0"/>
              <a:t>.</a:t>
            </a:r>
          </a:p>
          <a:p>
            <a:r>
              <a:rPr lang="en-US" sz="1600" dirty="0"/>
              <a:t>Cough or hoarseness that does not go away</a:t>
            </a:r>
          </a:p>
          <a:p>
            <a:r>
              <a:rPr lang="en-US" sz="1600" dirty="0"/>
              <a:t>Unusual bleeding or bruising for no known reason</a:t>
            </a:r>
          </a:p>
          <a:p>
            <a:r>
              <a:rPr lang="en-US" sz="1600" dirty="0" smtClean="0"/>
              <a:t>Bladder </a:t>
            </a:r>
            <a:r>
              <a:rPr lang="en-US" sz="1600" dirty="0"/>
              <a:t>changes such as pain when passing urine, blood in the urine </a:t>
            </a:r>
            <a:endParaRPr lang="en-US" sz="1600" dirty="0" smtClean="0"/>
          </a:p>
          <a:p>
            <a:r>
              <a:rPr lang="en-US" sz="1600" dirty="0" smtClean="0"/>
              <a:t>Fever </a:t>
            </a:r>
            <a:r>
              <a:rPr lang="en-US" sz="1600" dirty="0"/>
              <a:t>or nights sweats</a:t>
            </a:r>
          </a:p>
          <a:p>
            <a:r>
              <a:rPr lang="en-US" sz="1600" dirty="0"/>
              <a:t>Headaches</a:t>
            </a:r>
          </a:p>
          <a:p>
            <a:r>
              <a:rPr lang="en-US" sz="1600" dirty="0"/>
              <a:t>Vision or hearing problems</a:t>
            </a:r>
          </a:p>
          <a:p>
            <a:pPr fontAlgn="auto">
              <a:spcAft>
                <a:spcPts val="0"/>
              </a:spcAft>
              <a:defRPr/>
            </a:pPr>
            <a:endParaRPr lang="sr-Latn-RS" sz="1600" dirty="0" smtClean="0"/>
          </a:p>
          <a:p>
            <a:pPr fontAlgn="auto">
              <a:spcAft>
                <a:spcPts val="0"/>
              </a:spcAft>
              <a:defRPr/>
            </a:pPr>
            <a:r>
              <a:rPr lang="en-US" sz="1600" dirty="0">
                <a:solidFill>
                  <a:srgbClr val="1A1A1A"/>
                </a:solidFill>
              </a:rPr>
              <a:t>Pain from the cancer can be caused by a tumor pressing on nerves, bones, or organs. </a:t>
            </a:r>
            <a:r>
              <a:rPr lang="sr-Latn-RS" sz="1600" dirty="0" smtClean="0">
                <a:solidFill>
                  <a:srgbClr val="1A1A1A"/>
                </a:solidFill>
              </a:rPr>
              <a:t>P</a:t>
            </a:r>
            <a:r>
              <a:rPr lang="en-US" sz="1600" dirty="0" err="1" smtClean="0">
                <a:solidFill>
                  <a:srgbClr val="1A1A1A"/>
                </a:solidFill>
              </a:rPr>
              <a:t>ain</a:t>
            </a:r>
            <a:r>
              <a:rPr lang="en-US" sz="1600" dirty="0" smtClean="0">
                <a:solidFill>
                  <a:srgbClr val="1A1A1A"/>
                </a:solidFill>
              </a:rPr>
              <a:t> is </a:t>
            </a:r>
            <a:r>
              <a:rPr lang="en-US" sz="1600" dirty="0">
                <a:solidFill>
                  <a:srgbClr val="1A1A1A"/>
                </a:solidFill>
              </a:rPr>
              <a:t>a late </a:t>
            </a:r>
            <a:r>
              <a:rPr lang="en-US" sz="1600" dirty="0" smtClean="0">
                <a:solidFill>
                  <a:srgbClr val="1A1A1A"/>
                </a:solidFill>
              </a:rPr>
              <a:t>s</a:t>
            </a:r>
            <a:r>
              <a:rPr lang="sr-Latn-RS" sz="1600" dirty="0" smtClean="0">
                <a:solidFill>
                  <a:srgbClr val="1A1A1A"/>
                </a:solidFill>
              </a:rPr>
              <a:t>ign</a:t>
            </a:r>
            <a:r>
              <a:rPr lang="en-US" sz="1600" dirty="0" smtClean="0">
                <a:solidFill>
                  <a:srgbClr val="1A1A1A"/>
                </a:solidFill>
              </a:rPr>
              <a:t> </a:t>
            </a:r>
            <a:r>
              <a:rPr lang="en-US" sz="1600" dirty="0">
                <a:solidFill>
                  <a:srgbClr val="1A1A1A"/>
                </a:solidFill>
              </a:rPr>
              <a:t>of malignant </a:t>
            </a:r>
            <a:r>
              <a:rPr lang="en-US" sz="1600" dirty="0" smtClean="0">
                <a:solidFill>
                  <a:srgbClr val="1A1A1A"/>
                </a:solidFill>
              </a:rPr>
              <a:t>disease</a:t>
            </a:r>
            <a:r>
              <a:rPr lang="sr-Latn-RS" sz="1600" dirty="0" smtClean="0">
                <a:solidFill>
                  <a:srgbClr val="1A1A1A"/>
                </a:solidFill>
              </a:rPr>
              <a:t>s</a:t>
            </a:r>
            <a:endParaRPr lang="en-US" sz="1600" dirty="0">
              <a:solidFill>
                <a:schemeClr val="hlink"/>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b="1" dirty="0" smtClean="0"/>
              <a:t>Breast </a:t>
            </a:r>
            <a:r>
              <a:rPr lang="en-US" sz="3200" b="1" dirty="0"/>
              <a:t>cancer clinical presentation</a:t>
            </a:r>
          </a:p>
        </p:txBody>
      </p:sp>
      <p:pic>
        <p:nvPicPr>
          <p:cNvPr id="5" name="Content Placeholder 4"/>
          <p:cNvPicPr>
            <a:picLocks noGrp="1" noChangeAspect="1"/>
          </p:cNvPicPr>
          <p:nvPr>
            <p:ph idx="1"/>
          </p:nvPr>
        </p:nvPicPr>
        <p:blipFill rotWithShape="1">
          <a:blip r:embed="rId3"/>
          <a:srcRect t="7401"/>
          <a:stretch/>
        </p:blipFill>
        <p:spPr>
          <a:xfrm>
            <a:off x="5101726" y="1371600"/>
            <a:ext cx="3948478" cy="4876800"/>
          </a:xfrm>
          <a:prstGeom prst="rect">
            <a:avLst/>
          </a:prstGeom>
        </p:spPr>
      </p:pic>
      <p:sp>
        <p:nvSpPr>
          <p:cNvPr id="6" name="Rectangle 5"/>
          <p:cNvSpPr/>
          <p:nvPr/>
        </p:nvSpPr>
        <p:spPr>
          <a:xfrm>
            <a:off x="228600" y="1648241"/>
            <a:ext cx="5029200" cy="3693319"/>
          </a:xfrm>
          <a:prstGeom prst="rect">
            <a:avLst/>
          </a:prstGeom>
        </p:spPr>
        <p:txBody>
          <a:bodyPr wrap="square">
            <a:spAutoFit/>
          </a:bodyPr>
          <a:lstStyle/>
          <a:p>
            <a:r>
              <a:rPr lang="en-US" dirty="0" smtClean="0"/>
              <a:t>• </a:t>
            </a:r>
            <a:r>
              <a:rPr lang="en-US" dirty="0"/>
              <a:t>a lump, lumpiness or thickening, especially in just one breast</a:t>
            </a:r>
          </a:p>
          <a:p>
            <a:r>
              <a:rPr lang="en-US" dirty="0"/>
              <a:t>• a change in the size or shape of the breast or swelling</a:t>
            </a:r>
          </a:p>
          <a:p>
            <a:r>
              <a:rPr lang="en-US" dirty="0"/>
              <a:t>• a change to the nipple – change in shape, crusting, sores or ulcers</a:t>
            </a:r>
            <a:r>
              <a:rPr lang="en-US" dirty="0" smtClean="0"/>
              <a:t>, redness</a:t>
            </a:r>
            <a:r>
              <a:rPr lang="en-US" dirty="0"/>
              <a:t>, pain, a clear or bloody discharge, or a nipple that </a:t>
            </a:r>
            <a:r>
              <a:rPr lang="en-US" dirty="0" smtClean="0"/>
              <a:t>turns in </a:t>
            </a:r>
            <a:r>
              <a:rPr lang="en-US" dirty="0"/>
              <a:t>(inverted) when it used to stick out</a:t>
            </a:r>
          </a:p>
          <a:p>
            <a:r>
              <a:rPr lang="en-US" dirty="0"/>
              <a:t>• a change in the skin – dimpling or indentation, a rash or itchiness</a:t>
            </a:r>
            <a:r>
              <a:rPr lang="en-US" dirty="0" smtClean="0"/>
              <a:t>, </a:t>
            </a:r>
            <a:r>
              <a:rPr lang="en-US" dirty="0"/>
              <a:t>unusual redness or other </a:t>
            </a:r>
            <a:r>
              <a:rPr lang="en-US" dirty="0" smtClean="0"/>
              <a:t>color </a:t>
            </a:r>
            <a:r>
              <a:rPr lang="en-US" dirty="0"/>
              <a:t>changes</a:t>
            </a:r>
          </a:p>
          <a:p>
            <a:r>
              <a:rPr lang="en-US" dirty="0"/>
              <a:t>• swelling or discomfort in the armpit </a:t>
            </a:r>
            <a:endParaRPr lang="en-US" dirty="0" smtClean="0"/>
          </a:p>
          <a:p>
            <a:r>
              <a:rPr lang="en-US" dirty="0" smtClean="0"/>
              <a:t>• </a:t>
            </a:r>
            <a:r>
              <a:rPr lang="en-US" dirty="0"/>
              <a:t>ongoing, unusual pain </a:t>
            </a:r>
            <a:r>
              <a:rPr lang="en-US" dirty="0" smtClean="0"/>
              <a:t>in </a:t>
            </a:r>
            <a:r>
              <a:rPr lang="en-US" dirty="0"/>
              <a:t>one breast only</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r>
              <a:rPr lang="en-US" dirty="0"/>
              <a:t>Colon cancer is now often detected during screening procedures. Common clinical presentations include </a:t>
            </a:r>
            <a:r>
              <a:rPr lang="en-US" dirty="0" smtClean="0"/>
              <a:t>the:</a:t>
            </a:r>
            <a:endParaRPr lang="en-US" dirty="0"/>
          </a:p>
          <a:p>
            <a:r>
              <a:rPr lang="en-US" dirty="0" smtClean="0"/>
              <a:t>Iron-deficiency </a:t>
            </a:r>
            <a:r>
              <a:rPr lang="en-US" dirty="0"/>
              <a:t>anemia</a:t>
            </a:r>
          </a:p>
          <a:p>
            <a:r>
              <a:rPr lang="en-US" dirty="0"/>
              <a:t>Rectal bleeding</a:t>
            </a:r>
          </a:p>
          <a:p>
            <a:r>
              <a:rPr lang="en-US" dirty="0"/>
              <a:t>Abdominal pain</a:t>
            </a:r>
          </a:p>
          <a:p>
            <a:r>
              <a:rPr lang="en-US" dirty="0"/>
              <a:t>Change in bowel habits</a:t>
            </a:r>
          </a:p>
          <a:p>
            <a:r>
              <a:rPr lang="en-US" dirty="0"/>
              <a:t>Intestinal obstruction or </a:t>
            </a:r>
            <a:r>
              <a:rPr lang="en-US" dirty="0" smtClean="0"/>
              <a:t>perforation</a:t>
            </a:r>
            <a:endParaRPr lang="sr-Latn-RS" dirty="0" smtClean="0"/>
          </a:p>
          <a:p>
            <a:r>
              <a:rPr lang="en-US" u="sng" dirty="0"/>
              <a:t>Right-sided lesions</a:t>
            </a:r>
            <a:r>
              <a:rPr lang="en-US" dirty="0"/>
              <a:t> are associated with younger age, and common presenting signs include bleeding and/or </a:t>
            </a:r>
            <a:r>
              <a:rPr lang="en-US" dirty="0" smtClean="0"/>
              <a:t>diarrhea.</a:t>
            </a:r>
            <a:endParaRPr lang="sr-Latn-RS" dirty="0" smtClean="0"/>
          </a:p>
          <a:p>
            <a:r>
              <a:rPr lang="en-US" u="sng" dirty="0" smtClean="0"/>
              <a:t>Left-sided </a:t>
            </a:r>
            <a:r>
              <a:rPr lang="en-US" u="sng" dirty="0"/>
              <a:t>tumors </a:t>
            </a:r>
            <a:r>
              <a:rPr lang="en-US" dirty="0"/>
              <a:t>are associated with older age, and patients commonly present with bowel obstruction. </a:t>
            </a:r>
          </a:p>
        </p:txBody>
      </p:sp>
      <p:sp>
        <p:nvSpPr>
          <p:cNvPr id="3" name="Title 2"/>
          <p:cNvSpPr>
            <a:spLocks noGrp="1"/>
          </p:cNvSpPr>
          <p:nvPr>
            <p:ph type="title"/>
          </p:nvPr>
        </p:nvSpPr>
        <p:spPr>
          <a:xfrm>
            <a:off x="457200" y="274638"/>
            <a:ext cx="8229600" cy="792162"/>
          </a:xfrm>
        </p:spPr>
        <p:txBody>
          <a:bodyPr>
            <a:normAutofit/>
          </a:bodyPr>
          <a:lstStyle/>
          <a:p>
            <a:r>
              <a:rPr lang="en-US" sz="3600" b="1" dirty="0"/>
              <a:t>Colon Cancer Clinical Presentation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381000"/>
            <a:ext cx="8229600" cy="1143000"/>
          </a:xfrm>
        </p:spPr>
        <p:txBody>
          <a:bodyPr>
            <a:normAutofit/>
          </a:bodyPr>
          <a:lstStyle/>
          <a:p>
            <a:r>
              <a:rPr lang="en-US" sz="3200" b="1" dirty="0" smtClean="0"/>
              <a:t>CLINICAL PRESENTATION OF LUNG CANCER</a:t>
            </a:r>
            <a:endParaRPr lang="en-US" sz="3200" b="1" dirty="0"/>
          </a:p>
        </p:txBody>
      </p:sp>
      <p:sp>
        <p:nvSpPr>
          <p:cNvPr id="5" name="Content Placeholder 4"/>
          <p:cNvSpPr>
            <a:spLocks noGrp="1"/>
          </p:cNvSpPr>
          <p:nvPr>
            <p:ph idx="1"/>
          </p:nvPr>
        </p:nvSpPr>
        <p:spPr>
          <a:xfrm>
            <a:off x="342900" y="1676400"/>
            <a:ext cx="8229600" cy="4754563"/>
          </a:xfrm>
        </p:spPr>
        <p:txBody>
          <a:bodyPr>
            <a:normAutofit fontScale="77500" lnSpcReduction="20000"/>
          </a:bodyPr>
          <a:lstStyle/>
          <a:p>
            <a:r>
              <a:rPr lang="en-US" dirty="0"/>
              <a:t>Symptoms can be caused by the local tumor, intrathoracic spread, distant metastases, or paraneoplastic syndromes. </a:t>
            </a:r>
          </a:p>
          <a:p>
            <a:r>
              <a:rPr lang="en-US" dirty="0" smtClean="0"/>
              <a:t>cough </a:t>
            </a:r>
            <a:r>
              <a:rPr lang="en-US" dirty="0"/>
              <a:t>(33.9%); </a:t>
            </a:r>
            <a:r>
              <a:rPr lang="en-US" dirty="0" err="1"/>
              <a:t>dyspnoea</a:t>
            </a:r>
            <a:r>
              <a:rPr lang="en-US" dirty="0"/>
              <a:t> (26.7%); </a:t>
            </a:r>
            <a:r>
              <a:rPr lang="en-US" dirty="0" smtClean="0"/>
              <a:t>pain (23.8</a:t>
            </a:r>
            <a:r>
              <a:rPr lang="en-US" dirty="0"/>
              <a:t>%); and weight loss (21%), </a:t>
            </a:r>
            <a:r>
              <a:rPr lang="en-US" dirty="0" smtClean="0"/>
              <a:t>coughing up blood (</a:t>
            </a:r>
            <a:r>
              <a:rPr lang="en-US" dirty="0" err="1" smtClean="0"/>
              <a:t>hemoptysis</a:t>
            </a:r>
            <a:r>
              <a:rPr lang="en-US" dirty="0" smtClean="0"/>
              <a:t>), infections </a:t>
            </a:r>
            <a:r>
              <a:rPr lang="en-US" dirty="0"/>
              <a:t>such as bronchitis and pneumonia that don’t go away or keep </a:t>
            </a:r>
            <a:r>
              <a:rPr lang="en-US" dirty="0" smtClean="0"/>
              <a:t>coming back, new onset </a:t>
            </a:r>
            <a:r>
              <a:rPr lang="en-US" dirty="0"/>
              <a:t>of </a:t>
            </a:r>
            <a:r>
              <a:rPr lang="en-US" dirty="0" smtClean="0"/>
              <a:t>wheezing.</a:t>
            </a:r>
          </a:p>
          <a:p>
            <a:r>
              <a:rPr lang="en-US" dirty="0" smtClean="0"/>
              <a:t>Cough was the most frequent symptom in never/ex/and current smokers.</a:t>
            </a:r>
          </a:p>
          <a:p>
            <a:r>
              <a:rPr lang="en-US" dirty="0" smtClean="0"/>
              <a:t>The presence of </a:t>
            </a:r>
            <a:r>
              <a:rPr lang="en-US" dirty="0" err="1" smtClean="0"/>
              <a:t>haemoptysis</a:t>
            </a:r>
            <a:r>
              <a:rPr lang="en-US" dirty="0" smtClean="0"/>
              <a:t> was twice as frequent in ever smokers than in never smokers (12% </a:t>
            </a:r>
            <a:r>
              <a:rPr lang="en-US" dirty="0" err="1" smtClean="0"/>
              <a:t>vs</a:t>
            </a:r>
            <a:r>
              <a:rPr lang="en-US" dirty="0" smtClean="0"/>
              <a:t> 6%, respectively)</a:t>
            </a:r>
          </a:p>
          <a:p>
            <a:r>
              <a:rPr lang="en-US" dirty="0" smtClean="0"/>
              <a:t>31.5</a:t>
            </a:r>
            <a:r>
              <a:rPr lang="en-US" dirty="0"/>
              <a:t>% of </a:t>
            </a:r>
            <a:r>
              <a:rPr lang="en-US" dirty="0" smtClean="0"/>
              <a:t>patients displayed </a:t>
            </a:r>
            <a:r>
              <a:rPr lang="en-US" dirty="0"/>
              <a:t>no symptoms at </a:t>
            </a:r>
            <a:r>
              <a:rPr lang="en-US" dirty="0" smtClean="0"/>
              <a:t>diagnosis,</a:t>
            </a:r>
          </a:p>
          <a:p>
            <a:r>
              <a:rPr lang="en-US" dirty="0" smtClean="0"/>
              <a:t>7.5</a:t>
            </a:r>
            <a:r>
              <a:rPr lang="en-US" dirty="0"/>
              <a:t>% had four </a:t>
            </a:r>
            <a:r>
              <a:rPr lang="en-US" dirty="0" smtClean="0"/>
              <a:t>or more.</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81000"/>
            <a:ext cx="6019800" cy="6172200"/>
          </a:xfrm>
        </p:spPr>
        <p:txBody>
          <a:bodyPr>
            <a:normAutofit/>
          </a:bodyPr>
          <a:lstStyle/>
          <a:p>
            <a:r>
              <a:rPr lang="en-US" sz="1800" b="1" dirty="0" err="1" smtClean="0"/>
              <a:t>Pancoast</a:t>
            </a:r>
            <a:r>
              <a:rPr lang="en-US" sz="1800" b="1" dirty="0" smtClean="0"/>
              <a:t> tumors  </a:t>
            </a:r>
            <a:r>
              <a:rPr lang="en-US" sz="1800" dirty="0" smtClean="0"/>
              <a:t>refers to superior </a:t>
            </a:r>
            <a:r>
              <a:rPr lang="en-US" sz="1800" dirty="0" err="1" smtClean="0"/>
              <a:t>sulcus</a:t>
            </a:r>
            <a:r>
              <a:rPr lang="en-US" sz="1800" dirty="0" smtClean="0"/>
              <a:t> tumors along with </a:t>
            </a:r>
            <a:r>
              <a:rPr lang="en-US" sz="1800" dirty="0" err="1" smtClean="0"/>
              <a:t>ipsilateral</a:t>
            </a:r>
            <a:r>
              <a:rPr lang="en-US" sz="1800" dirty="0" smtClean="0"/>
              <a:t> shoulder and causes shoulder pain, </a:t>
            </a:r>
            <a:r>
              <a:rPr lang="en-US" sz="1800" dirty="0" err="1" smtClean="0"/>
              <a:t>paresthesias</a:t>
            </a:r>
            <a:r>
              <a:rPr lang="en-US" sz="1800" dirty="0" smtClean="0"/>
              <a:t>, paresis and atrophy of the </a:t>
            </a:r>
            <a:r>
              <a:rPr lang="en-US" sz="1800" dirty="0" err="1" smtClean="0"/>
              <a:t>thenar</a:t>
            </a:r>
            <a:r>
              <a:rPr lang="en-US" sz="1800" dirty="0" smtClean="0"/>
              <a:t> muscles of the hand and </a:t>
            </a:r>
            <a:r>
              <a:rPr lang="en-US" sz="1800" dirty="0" err="1" smtClean="0"/>
              <a:t>Horners</a:t>
            </a:r>
            <a:r>
              <a:rPr lang="en-US" sz="1800" dirty="0" smtClean="0"/>
              <a:t> syndrome (</a:t>
            </a:r>
            <a:r>
              <a:rPr lang="en-US" sz="1800" dirty="0" err="1" smtClean="0"/>
              <a:t>ptosis</a:t>
            </a:r>
            <a:r>
              <a:rPr lang="en-US" sz="1800" dirty="0" smtClean="0"/>
              <a:t>, </a:t>
            </a:r>
            <a:r>
              <a:rPr lang="en-US" sz="1800" dirty="0" err="1" smtClean="0"/>
              <a:t>miosis</a:t>
            </a:r>
            <a:r>
              <a:rPr lang="en-US" sz="1800" dirty="0" smtClean="0"/>
              <a:t>, and </a:t>
            </a:r>
            <a:r>
              <a:rPr lang="en-US" sz="1800" dirty="0" err="1" smtClean="0"/>
              <a:t>anhidrosis</a:t>
            </a:r>
            <a:r>
              <a:rPr lang="en-US" sz="1800" dirty="0" smtClean="0"/>
              <a:t>). </a:t>
            </a:r>
          </a:p>
          <a:p>
            <a:r>
              <a:rPr lang="en-US" sz="1800" b="1" dirty="0" smtClean="0"/>
              <a:t>Superior </a:t>
            </a:r>
            <a:r>
              <a:rPr lang="en-US" sz="1800" b="1" dirty="0"/>
              <a:t>vena </a:t>
            </a:r>
            <a:r>
              <a:rPr lang="en-US" sz="1800" b="1" dirty="0" smtClean="0"/>
              <a:t>cava </a:t>
            </a:r>
            <a:r>
              <a:rPr lang="en-US" sz="1800" b="1" dirty="0"/>
              <a:t>(</a:t>
            </a:r>
            <a:r>
              <a:rPr lang="en-US" sz="1800" b="1" dirty="0" smtClean="0"/>
              <a:t>SVC) syndrome</a:t>
            </a:r>
            <a:r>
              <a:rPr lang="en-US" sz="1800" dirty="0" smtClean="0"/>
              <a:t>: Tumors </a:t>
            </a:r>
            <a:r>
              <a:rPr lang="en-US" sz="1800" dirty="0"/>
              <a:t>in </a:t>
            </a:r>
            <a:r>
              <a:rPr lang="en-US" sz="1800" dirty="0" smtClean="0"/>
              <a:t>upper </a:t>
            </a:r>
            <a:r>
              <a:rPr lang="en-US" sz="1800" dirty="0"/>
              <a:t>part of the right lung </a:t>
            </a:r>
            <a:r>
              <a:rPr lang="en-US" sz="1800" dirty="0" smtClean="0"/>
              <a:t>can </a:t>
            </a:r>
            <a:r>
              <a:rPr lang="en-US" sz="1800" dirty="0"/>
              <a:t>press on the SVC, which can cause the </a:t>
            </a:r>
            <a:r>
              <a:rPr lang="en-US" sz="1800" dirty="0" smtClean="0"/>
              <a:t>blood to </a:t>
            </a:r>
            <a:r>
              <a:rPr lang="en-US" sz="1800" dirty="0"/>
              <a:t>back up in the veins. This can lead to swelling in the face, neck, arms, and </a:t>
            </a:r>
            <a:r>
              <a:rPr lang="en-US" sz="1800" dirty="0" smtClean="0"/>
              <a:t>upper chest </a:t>
            </a:r>
            <a:r>
              <a:rPr lang="en-US" sz="1800" dirty="0"/>
              <a:t>(sometimes with a bluish-red skin color). It can also cause headaches, dizziness</a:t>
            </a:r>
            <a:r>
              <a:rPr lang="en-US" sz="1800" dirty="0" smtClean="0"/>
              <a:t>, and </a:t>
            </a:r>
            <a:r>
              <a:rPr lang="en-US" sz="1800" dirty="0"/>
              <a:t>a change in consciousness if it affects the brain. While SVC syndrome can </a:t>
            </a:r>
            <a:r>
              <a:rPr lang="en-US" sz="1800" dirty="0" smtClean="0"/>
              <a:t>develop gradually </a:t>
            </a:r>
            <a:r>
              <a:rPr lang="en-US" sz="1800" dirty="0"/>
              <a:t>over time, in some cases it can become </a:t>
            </a:r>
            <a:r>
              <a:rPr lang="en-US" sz="1800" dirty="0" smtClean="0"/>
              <a:t>life-threatening.</a:t>
            </a:r>
            <a:endParaRPr lang="en-US" sz="1800" dirty="0"/>
          </a:p>
          <a:p>
            <a:r>
              <a:rPr lang="en-US" sz="1800" b="1" dirty="0"/>
              <a:t>Paraneoplastic </a:t>
            </a:r>
            <a:r>
              <a:rPr lang="en-US" sz="1800" b="1" dirty="0" smtClean="0"/>
              <a:t>syndromes</a:t>
            </a:r>
            <a:r>
              <a:rPr lang="en-US" sz="1800" dirty="0" smtClean="0"/>
              <a:t>:</a:t>
            </a:r>
            <a:r>
              <a:rPr lang="sr-Latn-RS" sz="1800" dirty="0" smtClean="0"/>
              <a:t> </a:t>
            </a:r>
            <a:r>
              <a:rPr lang="en-US" sz="1800" dirty="0" smtClean="0"/>
              <a:t>Some </a:t>
            </a:r>
            <a:r>
              <a:rPr lang="en-US" sz="1800" dirty="0"/>
              <a:t>common syndromes </a:t>
            </a:r>
            <a:r>
              <a:rPr lang="en-US" sz="1800" dirty="0" smtClean="0"/>
              <a:t>include: </a:t>
            </a:r>
            <a:r>
              <a:rPr lang="en-US" sz="1800" u="sng" dirty="0" smtClean="0"/>
              <a:t>SIADH </a:t>
            </a:r>
            <a:r>
              <a:rPr lang="en-US" sz="1800" dirty="0"/>
              <a:t>(syndrome of inappropriate anti-diuretic hormone</a:t>
            </a:r>
            <a:r>
              <a:rPr lang="en-US" sz="1800" dirty="0" smtClean="0"/>
              <a:t>): </a:t>
            </a:r>
            <a:r>
              <a:rPr lang="en-US" sz="1800" u="sng" dirty="0" smtClean="0"/>
              <a:t>Cushing syndrome </a:t>
            </a:r>
            <a:r>
              <a:rPr lang="en-US" sz="1800" dirty="0" smtClean="0"/>
              <a:t>(the </a:t>
            </a:r>
            <a:r>
              <a:rPr lang="en-US" sz="1800" dirty="0"/>
              <a:t>cancer cells make </a:t>
            </a:r>
            <a:r>
              <a:rPr lang="en-US" sz="1800" dirty="0" smtClean="0"/>
              <a:t>ACTH), </a:t>
            </a:r>
            <a:r>
              <a:rPr lang="en-US" sz="1800" u="sng" dirty="0" smtClean="0"/>
              <a:t>Nervous </a:t>
            </a:r>
            <a:r>
              <a:rPr lang="en-US" sz="1800" u="sng" dirty="0"/>
              <a:t>system </a:t>
            </a:r>
            <a:r>
              <a:rPr lang="en-US" sz="1800" u="sng" dirty="0" smtClean="0"/>
              <a:t>problems </a:t>
            </a:r>
            <a:r>
              <a:rPr lang="en-US" sz="1800" dirty="0" smtClean="0"/>
              <a:t>(SCLC can </a:t>
            </a:r>
            <a:r>
              <a:rPr lang="en-US" sz="1800" dirty="0"/>
              <a:t>lead to </a:t>
            </a:r>
            <a:r>
              <a:rPr lang="en-US" sz="1800" dirty="0" smtClean="0"/>
              <a:t>Lambert-Eaton syndrome, SCLC </a:t>
            </a:r>
            <a:r>
              <a:rPr lang="en-US" sz="1800" dirty="0"/>
              <a:t>can also cause other nervous </a:t>
            </a:r>
            <a:r>
              <a:rPr lang="en-US" sz="1800" dirty="0" smtClean="0"/>
              <a:t>system problems</a:t>
            </a:r>
            <a:r>
              <a:rPr lang="en-US" sz="1800" dirty="0"/>
              <a:t>, such as muscle weakness, sensation changes, vision problems, or </a:t>
            </a:r>
            <a:r>
              <a:rPr lang="en-US" sz="1800" dirty="0" smtClean="0"/>
              <a:t>even changes </a:t>
            </a:r>
            <a:r>
              <a:rPr lang="en-US" sz="1800" dirty="0"/>
              <a:t>in </a:t>
            </a:r>
            <a:r>
              <a:rPr lang="en-US" sz="1800" dirty="0" smtClean="0"/>
              <a:t>behavior), </a:t>
            </a:r>
            <a:r>
              <a:rPr lang="en-US" sz="1800" b="1" dirty="0" smtClean="0"/>
              <a:t>hypercalcemia</a:t>
            </a:r>
            <a:r>
              <a:rPr lang="en-US" sz="1800" dirty="0" smtClean="0"/>
              <a:t>.</a:t>
            </a:r>
            <a:endParaRPr lang="en-US" sz="1800" dirty="0"/>
          </a:p>
        </p:txBody>
      </p:sp>
      <p:pic>
        <p:nvPicPr>
          <p:cNvPr id="51202" name="Picture 2" descr="Superior vena cava syndrome - SVCS Flashcards | Quizlet"/>
          <p:cNvPicPr>
            <a:picLocks noChangeAspect="1" noChangeArrowheads="1"/>
          </p:cNvPicPr>
          <p:nvPr/>
        </p:nvPicPr>
        <p:blipFill>
          <a:blip r:embed="rId3"/>
          <a:srcRect/>
          <a:stretch>
            <a:fillRect/>
          </a:stretch>
        </p:blipFill>
        <p:spPr bwMode="auto">
          <a:xfrm>
            <a:off x="6324600" y="1676400"/>
            <a:ext cx="2611526" cy="2743200"/>
          </a:xfrm>
          <a:prstGeom prst="rect">
            <a:avLst/>
          </a:prstGeom>
          <a:noFill/>
        </p:spPr>
      </p:pic>
    </p:spTree>
    <p:extLst>
      <p:ext uri="{BB962C8B-B14F-4D97-AF65-F5344CB8AC3E}">
        <p14:creationId xmlns:p14="http://schemas.microsoft.com/office/powerpoint/2010/main" val="38451382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1418</TotalTime>
  <Words>4507</Words>
  <Application>Microsoft Office PowerPoint</Application>
  <PresentationFormat>On-screen Show (4:3)</PresentationFormat>
  <Paragraphs>372</Paragraphs>
  <Slides>49</Slides>
  <Notes>25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49</vt:i4>
      </vt:variant>
    </vt:vector>
  </HeadingPairs>
  <TitlesOfParts>
    <vt:vector size="53" baseType="lpstr">
      <vt:lpstr>Arial</vt:lpstr>
      <vt:lpstr>Calibri</vt:lpstr>
      <vt:lpstr>Times New Roman</vt:lpstr>
      <vt:lpstr>Office Theme</vt:lpstr>
      <vt:lpstr>PowerPoint Presentation</vt:lpstr>
      <vt:lpstr>PowerPoint Presentation</vt:lpstr>
      <vt:lpstr>PowerPoint Presentation</vt:lpstr>
      <vt:lpstr>SYMPTOMS AND SIGNS OF MALIGNANT DISEASE </vt:lpstr>
      <vt:lpstr> First symptoms of cancer </vt:lpstr>
      <vt:lpstr>Breast cancer clinical presentation</vt:lpstr>
      <vt:lpstr>Colon Cancer Clinical Presentation</vt:lpstr>
      <vt:lpstr>CLINICAL PRESENTATION OF LUNG CANCER</vt:lpstr>
      <vt:lpstr>PowerPoint Presentation</vt:lpstr>
      <vt:lpstr>PowerPoint Presentation</vt:lpstr>
      <vt:lpstr>STEPS OF EARLY DIAGNOSIS</vt:lpstr>
      <vt:lpstr>What should oncologist address for each cancer patients?</vt:lpstr>
      <vt:lpstr>The diagnosis of malignant disease </vt:lpstr>
      <vt:lpstr>The diagnosis of malignant disease </vt:lpstr>
      <vt:lpstr>Laboratory diagnosis</vt:lpstr>
      <vt:lpstr> Types of tumor markers </vt:lpstr>
      <vt:lpstr>PowerPoint Presentation</vt:lpstr>
      <vt:lpstr>Histopathology : Biopsy</vt:lpstr>
      <vt:lpstr>Cytology vs tissue sampling</vt:lpstr>
      <vt:lpstr>Histopathological report </vt:lpstr>
      <vt:lpstr>The TNM system for the classification of malignant tumours </vt:lpstr>
      <vt:lpstr>Colon Cancer Staging</vt:lpstr>
      <vt:lpstr> Screening </vt:lpstr>
      <vt:lpstr>Colorectal cancer diagnosis</vt:lpstr>
      <vt:lpstr>Lung Cancer Diagnosis</vt:lpstr>
      <vt:lpstr>Breast cancer diagnosis</vt:lpstr>
      <vt:lpstr> Assessment of Risk Factors for Breast Cancer </vt:lpstr>
      <vt:lpstr> Asssessment os Risk Factors for Breast Cancer </vt:lpstr>
      <vt:lpstr>Breast cancer screening</vt:lpstr>
      <vt:lpstr>Possible algorithm for women over 30 years with the complaint of a breast mass</vt:lpstr>
      <vt:lpstr>BI-RADS (Breast Imaging Reporting and Data System) categories, which range from category 1 (not cancer) to category 6 (high likelihood of cancer) (American College of Radiology)</vt:lpstr>
      <vt:lpstr>PowerPoint Presentation</vt:lpstr>
      <vt:lpstr>Cervical cancer–risk factors</vt:lpstr>
      <vt:lpstr>Cervical cancer–risk factors</vt:lpstr>
      <vt:lpstr> Risk factors that cannot be changed </vt:lpstr>
      <vt:lpstr>Cervical Cancer Screening </vt:lpstr>
      <vt:lpstr> Cervical Cytology (Papanicolau system) and Histopathological Cervical Biopsy Findings (Bethesda System)  </vt:lpstr>
      <vt:lpstr>Possible algorithm for cervical cancer management </vt:lpstr>
      <vt:lpstr>Risk Factors for Developing Colon Cancer</vt:lpstr>
      <vt:lpstr>Hereditary CRC syndromes </vt:lpstr>
      <vt:lpstr>RISK FACTORS</vt:lpstr>
      <vt:lpstr>PowerPoint Presentation</vt:lpstr>
      <vt:lpstr>The Amsterdam criteria</vt:lpstr>
      <vt:lpstr>PowerPoint Presentation</vt:lpstr>
      <vt:lpstr>Colorectal cancer screening guidelines for average risk individuals</vt:lpstr>
      <vt:lpstr>Colorectal cancer screening guidelines for increased risk individuals</vt:lpstr>
      <vt:lpstr>Colorectal cancer screening guidelines for high risk individuals</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c:creator>
  <cp:lastModifiedBy>Vladimir Vukomanovic</cp:lastModifiedBy>
  <cp:revision>103</cp:revision>
  <dcterms:created xsi:type="dcterms:W3CDTF">2006-08-16T00:00:00Z</dcterms:created>
  <dcterms:modified xsi:type="dcterms:W3CDTF">2023-09-04T19:38:46Z</dcterms:modified>
</cp:coreProperties>
</file>